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9"/>
  </p:notesMasterIdLst>
  <p:sldIdLst>
    <p:sldId id="257" r:id="rId2"/>
    <p:sldId id="316" r:id="rId3"/>
    <p:sldId id="323" r:id="rId4"/>
    <p:sldId id="298" r:id="rId5"/>
    <p:sldId id="299" r:id="rId6"/>
    <p:sldId id="300" r:id="rId7"/>
    <p:sldId id="282" r:id="rId8"/>
    <p:sldId id="302" r:id="rId9"/>
    <p:sldId id="305" r:id="rId10"/>
    <p:sldId id="306" r:id="rId11"/>
    <p:sldId id="307" r:id="rId12"/>
    <p:sldId id="308" r:id="rId13"/>
    <p:sldId id="310" r:id="rId14"/>
    <p:sldId id="309" r:id="rId15"/>
    <p:sldId id="287" r:id="rId16"/>
    <p:sldId id="315" r:id="rId17"/>
    <p:sldId id="312" r:id="rId18"/>
    <p:sldId id="314" r:id="rId19"/>
    <p:sldId id="319" r:id="rId20"/>
    <p:sldId id="320" r:id="rId21"/>
    <p:sldId id="318" r:id="rId22"/>
    <p:sldId id="321" r:id="rId23"/>
    <p:sldId id="294" r:id="rId24"/>
    <p:sldId id="295" r:id="rId25"/>
    <p:sldId id="275" r:id="rId26"/>
    <p:sldId id="322" r:id="rId27"/>
    <p:sldId id="280" r:id="rId28"/>
  </p:sldIdLst>
  <p:sldSz cx="12192000" cy="6858000"/>
  <p:notesSz cx="6858000" cy="9144000"/>
  <p:embeddedFontLst>
    <p:embeddedFont>
      <p:font typeface="나눔바른고딕" panose="020B0603020101020101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7E2"/>
    <a:srgbClr val="D5D6CD"/>
    <a:srgbClr val="E37156"/>
    <a:srgbClr val="27B2A5"/>
    <a:srgbClr val="63DCD5"/>
    <a:srgbClr val="E7E7E7"/>
    <a:srgbClr val="D5D6CF"/>
    <a:srgbClr val="CBCBCB"/>
    <a:srgbClr val="CACCC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52" autoAdjust="0"/>
    <p:restoredTop sz="84387" autoAdjust="0"/>
  </p:normalViewPr>
  <p:slideViewPr>
    <p:cSldViewPr snapToGrid="0">
      <p:cViewPr varScale="1">
        <p:scale>
          <a:sx n="61" d="100"/>
          <a:sy n="61" d="100"/>
        </p:scale>
        <p:origin x="4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24779-9D09-4E2C-ABAC-03AC2B2757AB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264BA-A0D0-4C6A-AAFB-5C478096D7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18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, </a:t>
            </a:r>
            <a:r>
              <a:rPr lang="ko-KR" altLang="en-US" dirty="0"/>
              <a:t>기존 모임통장을 </a:t>
            </a:r>
            <a:r>
              <a:rPr lang="ko-KR" altLang="en-US" dirty="0" err="1"/>
              <a:t>기반으로한</a:t>
            </a:r>
            <a:r>
              <a:rPr lang="ko-KR" altLang="en-US" dirty="0"/>
              <a:t> 간편 </a:t>
            </a:r>
            <a:r>
              <a:rPr lang="ko-KR" altLang="en-US" dirty="0" err="1"/>
              <a:t>경매앱</a:t>
            </a:r>
            <a:r>
              <a:rPr lang="en-US" altLang="ko-KR" dirty="0"/>
              <a:t>, </a:t>
            </a:r>
            <a:r>
              <a:rPr lang="ko-KR" altLang="en-US" dirty="0" err="1"/>
              <a:t>하피를</a:t>
            </a:r>
            <a:r>
              <a:rPr lang="ko-KR" altLang="en-US" dirty="0"/>
              <a:t> </a:t>
            </a:r>
            <a:r>
              <a:rPr lang="ko-KR" altLang="en-US" dirty="0" err="1"/>
              <a:t>발표하게된</a:t>
            </a:r>
            <a:r>
              <a:rPr lang="ko-KR" altLang="en-US" dirty="0"/>
              <a:t> </a:t>
            </a:r>
            <a:r>
              <a:rPr lang="ko-KR" altLang="en-US" dirty="0" err="1"/>
              <a:t>나성주라고합니다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41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코베이</a:t>
            </a:r>
            <a:r>
              <a:rPr lang="en-US" altLang="ko-KR" dirty="0"/>
              <a:t>, </a:t>
            </a:r>
            <a:r>
              <a:rPr lang="ko-KR" altLang="en-US" dirty="0" err="1"/>
              <a:t>케이옥션은</a:t>
            </a:r>
            <a:r>
              <a:rPr lang="ko-KR" altLang="en-US" dirty="0"/>
              <a:t> 국내 대표적인 경매 플랫폼입니다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두 플랫폼 모두 미술품</a:t>
            </a:r>
            <a:r>
              <a:rPr lang="en-US" altLang="ko-KR" dirty="0"/>
              <a:t>, </a:t>
            </a:r>
            <a:r>
              <a:rPr lang="ko-KR" altLang="en-US" dirty="0"/>
              <a:t>골동품만 다룬다는 점에서 다양성이 부족했습니다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기본적으로 호가방식이기 때문에 경매마감 이후 낙찰자가 낙찰액을 </a:t>
            </a:r>
            <a:r>
              <a:rPr lang="ko-KR" altLang="en-US" dirty="0" err="1"/>
              <a:t>미납할수있다는</a:t>
            </a:r>
            <a:r>
              <a:rPr lang="ko-KR" altLang="en-US" dirty="0"/>
              <a:t> 가능성이 있어 안전한 상거래에 있어 신뢰성이 </a:t>
            </a:r>
            <a:r>
              <a:rPr lang="ko-KR" altLang="en-US" dirty="0" err="1"/>
              <a:t>부족해보였습니다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56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그래서 저는 </a:t>
            </a:r>
            <a:r>
              <a:rPr lang="ko-KR" altLang="en-US" dirty="0" err="1"/>
              <a:t>하피앱에</a:t>
            </a:r>
            <a:r>
              <a:rPr lang="ko-KR" altLang="en-US" dirty="0"/>
              <a:t> 여러가지 카테고리를 주입하여 다양성을 확보하였습니다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저는 입찰방식에 경매모임통장을 통한 </a:t>
            </a:r>
            <a:r>
              <a:rPr lang="ko-KR" altLang="en-US" dirty="0" err="1"/>
              <a:t>선입금</a:t>
            </a:r>
            <a:r>
              <a:rPr lang="ko-KR" altLang="en-US" dirty="0"/>
              <a:t> 방식을 도입하여 경매마감이후 </a:t>
            </a:r>
            <a:r>
              <a:rPr lang="ko-KR" altLang="en-US" dirty="0" err="1"/>
              <a:t>낙찰액</a:t>
            </a:r>
            <a:r>
              <a:rPr lang="ko-KR" altLang="en-US" dirty="0"/>
              <a:t> 미납의 가능성을 배제하였습니다</a:t>
            </a:r>
            <a:r>
              <a:rPr lang="en-US" altLang="ko-KR" dirty="0"/>
              <a:t>. </a:t>
            </a:r>
            <a:r>
              <a:rPr lang="ko-KR" altLang="en-US" dirty="0"/>
              <a:t>이로써 상거래 신뢰성을 확보하였습니다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02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211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이를 통해 </a:t>
            </a:r>
            <a:r>
              <a:rPr lang="ko-KR" altLang="en-US" dirty="0" err="1"/>
              <a:t>하피는</a:t>
            </a:r>
            <a:r>
              <a:rPr lang="ko-KR" altLang="en-US" dirty="0"/>
              <a:t> 국내 현존 경매플랫폼들이 부족한 점들이 모두 보완되었습니다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246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</a:t>
            </a:r>
            <a:r>
              <a:rPr lang="ko-KR" altLang="en-US" dirty="0" err="1"/>
              <a:t>하피의</a:t>
            </a:r>
            <a:r>
              <a:rPr lang="ko-KR" altLang="en-US" dirty="0"/>
              <a:t> 경매 시나리오인데요</a:t>
            </a:r>
            <a:r>
              <a:rPr lang="en-US" altLang="ko-KR" dirty="0"/>
              <a:t>, </a:t>
            </a:r>
            <a:r>
              <a:rPr lang="ko-KR" altLang="en-US" dirty="0"/>
              <a:t>자세한 설명은 영상에서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78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</a:t>
            </a:r>
            <a:r>
              <a:rPr lang="en-US" altLang="ko-KR" dirty="0"/>
              <a:t>, </a:t>
            </a:r>
            <a:r>
              <a:rPr lang="ko-KR" altLang="en-US" dirty="0" err="1"/>
              <a:t>하피의</a:t>
            </a:r>
            <a:r>
              <a:rPr lang="ko-KR" altLang="en-US" dirty="0"/>
              <a:t> 기능 및 기술입니다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기본적으로 스프링 </a:t>
            </a:r>
            <a:r>
              <a:rPr lang="en-US" altLang="ko-KR" dirty="0"/>
              <a:t>MVC </a:t>
            </a:r>
            <a:r>
              <a:rPr lang="ko-KR" altLang="en-US" dirty="0"/>
              <a:t>패턴을 기반으로 제작하였습니다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5393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하피가</a:t>
            </a:r>
            <a:r>
              <a:rPr lang="ko-KR" altLang="en-US" dirty="0"/>
              <a:t> 가진 전체적인 기능을 요약하면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5784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이제 기능을 상세하게 살펴보겠습니다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레이지 로딩입니다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스크롤을 내림에 따라 데이터를 추가적으로 </a:t>
            </a:r>
            <a:r>
              <a:rPr lang="ko-KR" altLang="en-US" dirty="0" err="1"/>
              <a:t>로드하는</a:t>
            </a:r>
            <a:r>
              <a:rPr lang="ko-KR" altLang="en-US" dirty="0"/>
              <a:t> 방식입니다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이때 사용한 기술은 </a:t>
            </a:r>
            <a:r>
              <a:rPr lang="en-US" altLang="ko-KR" dirty="0"/>
              <a:t>ajax</a:t>
            </a:r>
            <a:r>
              <a:rPr lang="ko-KR" altLang="en-US" dirty="0"/>
              <a:t>통신과 자바스크립트의 스크롤 이벤트입니다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간단하게 영상으로 살펴보자면 </a:t>
            </a:r>
            <a:r>
              <a:rPr lang="en-US" altLang="ko-KR" dirty="0"/>
              <a:t>(</a:t>
            </a:r>
            <a:r>
              <a:rPr lang="ko-KR" altLang="en-US" dirty="0" err="1"/>
              <a:t>영상틀고</a:t>
            </a:r>
            <a:r>
              <a:rPr lang="en-US" altLang="ko-KR" dirty="0"/>
              <a:t>)</a:t>
            </a:r>
            <a:r>
              <a:rPr lang="ko-KR" altLang="en-US" dirty="0"/>
              <a:t> 다음과 같이 스크롤을 내림에 따라 데이터를 추가적으로 </a:t>
            </a:r>
            <a:r>
              <a:rPr lang="ko-KR" altLang="en-US" dirty="0" err="1"/>
              <a:t>불러오는것을</a:t>
            </a:r>
            <a:r>
              <a:rPr lang="ko-KR" altLang="en-US" dirty="0"/>
              <a:t> </a:t>
            </a:r>
            <a:r>
              <a:rPr lang="ko-KR" altLang="en-US" dirty="0" err="1"/>
              <a:t>확인하실수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592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</a:t>
            </a:r>
            <a:r>
              <a:rPr lang="ko-KR" altLang="en-US" dirty="0" err="1"/>
              <a:t>자동작업처리입니다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조건에 맞는 특정 시간이 되면 시스템이 스스로 필요한 일을 자동으로 수행하는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이에 사용된 기술은 스프링의 </a:t>
            </a:r>
            <a:r>
              <a:rPr lang="ko-KR" altLang="en-US" dirty="0" err="1"/>
              <a:t>잡스케쥴러인</a:t>
            </a:r>
            <a:r>
              <a:rPr lang="ko-KR" altLang="en-US" dirty="0"/>
              <a:t> </a:t>
            </a:r>
            <a:r>
              <a:rPr lang="ko-KR" altLang="en-US" dirty="0" err="1"/>
              <a:t>크론과</a:t>
            </a:r>
            <a:r>
              <a:rPr lang="ko-KR" altLang="en-US" dirty="0"/>
              <a:t> </a:t>
            </a:r>
            <a:r>
              <a:rPr lang="en-US" altLang="ko-KR" dirty="0" err="1"/>
              <a:t>coolsms</a:t>
            </a:r>
            <a:r>
              <a:rPr lang="ko-KR" altLang="en-US" dirty="0"/>
              <a:t>의 </a:t>
            </a:r>
            <a:r>
              <a:rPr lang="en-US" altLang="ko-KR" dirty="0"/>
              <a:t>SMS API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네 그래서 보시면 백단에서 작업 처리를 위한 </a:t>
            </a:r>
            <a:r>
              <a:rPr lang="ko-KR" altLang="en-US" dirty="0" err="1"/>
              <a:t>스케쥴러가</a:t>
            </a:r>
            <a:r>
              <a:rPr lang="ko-KR" altLang="en-US" dirty="0"/>
              <a:t> 계속 돌고있고</a:t>
            </a:r>
            <a:r>
              <a:rPr lang="en-US" altLang="ko-KR" dirty="0"/>
              <a:t>, </a:t>
            </a:r>
            <a:r>
              <a:rPr lang="ko-KR" altLang="en-US" dirty="0"/>
              <a:t>조건에 부합하는 시간이 </a:t>
            </a:r>
            <a:r>
              <a:rPr lang="ko-KR" altLang="en-US" dirty="0" err="1"/>
              <a:t>됐을때</a:t>
            </a:r>
            <a:endParaRPr lang="en-US" altLang="ko-KR" dirty="0"/>
          </a:p>
          <a:p>
            <a:r>
              <a:rPr lang="ko-KR" altLang="en-US" dirty="0"/>
              <a:t>다음과 같이 문자를 보내거나 앱 상에서 </a:t>
            </a:r>
            <a:r>
              <a:rPr lang="ko-KR" altLang="en-US" dirty="0" err="1"/>
              <a:t>알림메세지를</a:t>
            </a:r>
            <a:r>
              <a:rPr lang="ko-KR" altLang="en-US" dirty="0"/>
              <a:t> 남기는 것을 수행하고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00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최고입찰액 </a:t>
            </a:r>
            <a:r>
              <a:rPr lang="ko-KR" altLang="en-US" dirty="0" err="1"/>
              <a:t>자동업데이트</a:t>
            </a:r>
            <a:r>
              <a:rPr lang="ko-KR" altLang="en-US" dirty="0"/>
              <a:t> 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다른 사용자가 입찰을 </a:t>
            </a:r>
            <a:r>
              <a:rPr lang="ko-KR" altLang="en-US" dirty="0" err="1"/>
              <a:t>했을시</a:t>
            </a:r>
            <a:r>
              <a:rPr lang="en-US" altLang="ko-KR" dirty="0"/>
              <a:t>, </a:t>
            </a:r>
            <a:r>
              <a:rPr lang="ko-KR" altLang="en-US" dirty="0"/>
              <a:t>최고입찰액이 자동 갱신되는 것을 말합니다</a:t>
            </a:r>
            <a:r>
              <a:rPr lang="en-US" altLang="ko-KR" dirty="0"/>
              <a:t>.</a:t>
            </a:r>
            <a:r>
              <a:rPr lang="ko-KR" altLang="en-US" dirty="0"/>
              <a:t> 이는 주기적인 </a:t>
            </a:r>
            <a:r>
              <a:rPr lang="en-US" altLang="ko-KR" dirty="0"/>
              <a:t>ajax </a:t>
            </a:r>
            <a:r>
              <a:rPr lang="ko-KR" altLang="en-US" dirty="0" err="1"/>
              <a:t>콜백을</a:t>
            </a:r>
            <a:r>
              <a:rPr lang="ko-KR" altLang="en-US" dirty="0"/>
              <a:t> 통해 구현했는데요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이에 사용된 기술은 자바스크립트의 </a:t>
            </a:r>
            <a:r>
              <a:rPr lang="en-US" altLang="ko-KR" dirty="0" err="1"/>
              <a:t>setinterval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ajax</a:t>
            </a:r>
            <a:r>
              <a:rPr lang="ko-KR" altLang="en-US" dirty="0"/>
              <a:t>통신입니다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잠시 영상을 보시면 어떤 사용자가 </a:t>
            </a:r>
            <a:r>
              <a:rPr lang="en-US" altLang="ko-KR" dirty="0"/>
              <a:t>15</a:t>
            </a:r>
            <a:r>
              <a:rPr lang="ko-KR" altLang="en-US" dirty="0"/>
              <a:t>만원을 입찰함과 동시에 다른 사용자의 화면에서 최고입찰액이 자동으로 </a:t>
            </a:r>
            <a:r>
              <a:rPr lang="ko-KR" altLang="en-US" dirty="0" err="1"/>
              <a:t>갱신되는것을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936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시작에 앞서 앞에 보이시는 </a:t>
            </a:r>
            <a:r>
              <a:rPr lang="en-US" altLang="ko-KR" dirty="0" err="1"/>
              <a:t>url</a:t>
            </a:r>
            <a:r>
              <a:rPr lang="ko-KR" altLang="en-US" dirty="0"/>
              <a:t>주소인 </a:t>
            </a:r>
            <a:r>
              <a:rPr lang="ko-KR" altLang="en-US" dirty="0" err="1"/>
              <a:t>하나하피닷컴에</a:t>
            </a:r>
            <a:r>
              <a:rPr lang="ko-KR" altLang="en-US" dirty="0"/>
              <a:t> 왼쪽분부터 차례대로 </a:t>
            </a:r>
            <a:r>
              <a:rPr lang="en-US" altLang="ko-KR" dirty="0"/>
              <a:t>hana1</a:t>
            </a:r>
            <a:r>
              <a:rPr lang="ko-KR" altLang="en-US" dirty="0"/>
              <a:t>번부터 </a:t>
            </a:r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~~~6</a:t>
            </a:r>
            <a:r>
              <a:rPr lang="ko-KR" altLang="en-US" dirty="0"/>
              <a:t>번 아이디와 비밀번호 </a:t>
            </a:r>
            <a:r>
              <a:rPr lang="en-US" altLang="ko-KR" dirty="0"/>
              <a:t>1212q</a:t>
            </a:r>
            <a:r>
              <a:rPr lang="ko-KR" altLang="en-US" dirty="0"/>
              <a:t>를 입력하여 접속하여 </a:t>
            </a:r>
            <a:r>
              <a:rPr lang="ko-KR" altLang="en-US" dirty="0" err="1"/>
              <a:t>시연해볼수있으니</a:t>
            </a:r>
            <a:r>
              <a:rPr lang="ko-KR" altLang="en-US" dirty="0"/>
              <a:t> 발표를 </a:t>
            </a:r>
            <a:r>
              <a:rPr lang="ko-KR" altLang="en-US" dirty="0" err="1"/>
              <a:t>들으실때</a:t>
            </a:r>
            <a:r>
              <a:rPr lang="ko-KR" altLang="en-US" dirty="0"/>
              <a:t> 참고하시면 좋을 것 같습니다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4286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ko-KR" altLang="en-US" dirty="0" err="1"/>
              <a:t>그다음은</a:t>
            </a:r>
            <a:r>
              <a:rPr lang="ko-KR" altLang="en-US" dirty="0"/>
              <a:t> 상품 </a:t>
            </a:r>
            <a:r>
              <a:rPr lang="ko-KR" altLang="en-US" dirty="0" err="1"/>
              <a:t>검색기능입니다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시간 관계상 생략하도록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97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저의 </a:t>
            </a:r>
            <a:r>
              <a:rPr lang="ko-KR" altLang="en-US" dirty="0" err="1"/>
              <a:t>개발환경입니다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</a:t>
            </a:r>
            <a:r>
              <a:rPr lang="en-US" altLang="ko-KR" dirty="0"/>
              <a:t>AWS</a:t>
            </a:r>
            <a:r>
              <a:rPr lang="ko-KR" altLang="en-US" dirty="0"/>
              <a:t>에 서버를 하나 생성하여 배포하였습니다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5264BA-A0D0-4C6A-AAFB-5C478096D77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3048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저의 데이터 </a:t>
            </a:r>
            <a:r>
              <a:rPr lang="en-US" altLang="ko-KR" dirty="0"/>
              <a:t>ERD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5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제 프로젝트 일정이었습니다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647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다음은 기대효과 및 활용방안입니다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이번 슬라이드도 시간관계상 생략하도록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2097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제 앱의 보완할 점인데요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개인적으로 아쉬웠던 점은</a:t>
            </a:r>
            <a:endParaRPr lang="en-US" altLang="ko-KR" dirty="0"/>
          </a:p>
          <a:p>
            <a:r>
              <a:rPr lang="ko-KR" altLang="en-US" dirty="0" err="1"/>
              <a:t>하피앱</a:t>
            </a:r>
            <a:r>
              <a:rPr lang="ko-KR" altLang="en-US" dirty="0"/>
              <a:t> 내에 출품자와 </a:t>
            </a:r>
            <a:r>
              <a:rPr lang="ko-KR" altLang="en-US" dirty="0" err="1"/>
              <a:t>입찰자간에</a:t>
            </a:r>
            <a:r>
              <a:rPr lang="ko-KR" altLang="en-US" dirty="0"/>
              <a:t> 게시판이나 채팅과 같은 소통공간을 마련하지 못했다는 점과</a:t>
            </a:r>
            <a:endParaRPr lang="en-US" altLang="ko-KR" dirty="0"/>
          </a:p>
          <a:p>
            <a:r>
              <a:rPr lang="ko-KR" altLang="en-US" dirty="0"/>
              <a:t>실시간 업데이트 부분을 </a:t>
            </a:r>
            <a:r>
              <a:rPr lang="ko-KR" altLang="en-US" dirty="0" err="1"/>
              <a:t>웹소켓을</a:t>
            </a:r>
            <a:r>
              <a:rPr lang="ko-KR" altLang="en-US" dirty="0"/>
              <a:t> 활용하여 구현하지 못했다는 점이었습니다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727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네 지금까지 </a:t>
            </a:r>
            <a:r>
              <a:rPr lang="ko-KR" altLang="en-US" dirty="0" err="1"/>
              <a:t>하피를</a:t>
            </a:r>
            <a:r>
              <a:rPr lang="ko-KR" altLang="en-US" dirty="0"/>
              <a:t> 발표한 </a:t>
            </a:r>
            <a:r>
              <a:rPr lang="ko-KR" altLang="en-US" dirty="0" err="1"/>
              <a:t>하나금융티아이</a:t>
            </a:r>
            <a:r>
              <a:rPr lang="ko-KR" altLang="en-US" dirty="0"/>
              <a:t> 채용연계형 교육생 </a:t>
            </a:r>
            <a:r>
              <a:rPr lang="ko-KR" altLang="en-US" dirty="0" err="1"/>
              <a:t>나성주였습니다</a:t>
            </a:r>
            <a:r>
              <a:rPr lang="en-US" altLang="ko-KR" dirty="0"/>
              <a:t>. </a:t>
            </a:r>
            <a:r>
              <a:rPr lang="ko-KR" altLang="en-US"/>
              <a:t>질문이나 커맨트를 </a:t>
            </a:r>
            <a:r>
              <a:rPr lang="ko-KR" altLang="en-US" dirty="0"/>
              <a:t>자유롭게 해주시면 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98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569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바야흐로 금융권 내에는 생활밀착형 플랫폼 무한경쟁시대가 시작되었습니다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32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각종 금융사들은 골프</a:t>
            </a:r>
            <a:r>
              <a:rPr lang="en-US" altLang="ko-KR" dirty="0"/>
              <a:t>, </a:t>
            </a:r>
            <a:r>
              <a:rPr lang="ko-KR" altLang="en-US" dirty="0"/>
              <a:t>여행 자동차 등 다양한 생활금융플랫폼을 출시해왔습니다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729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저는 이러한 </a:t>
            </a:r>
            <a:r>
              <a:rPr lang="ko-KR" altLang="en-US" dirty="0" err="1"/>
              <a:t>플랫폼들에서</a:t>
            </a:r>
            <a:r>
              <a:rPr lang="ko-KR" altLang="en-US" dirty="0"/>
              <a:t> 공통분모를 발견했는데요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그것은 각 플랫폼들이 </a:t>
            </a:r>
            <a:r>
              <a:rPr lang="ko-KR" altLang="en-US" dirty="0" err="1"/>
              <a:t>오픈뱅킹</a:t>
            </a:r>
            <a:r>
              <a:rPr lang="en-US" altLang="ko-KR" dirty="0"/>
              <a:t>, </a:t>
            </a:r>
            <a:r>
              <a:rPr lang="ko-KR" altLang="en-US" dirty="0"/>
              <a:t>간편결제</a:t>
            </a:r>
            <a:r>
              <a:rPr lang="en-US" altLang="ko-KR" dirty="0"/>
              <a:t>, AI, </a:t>
            </a:r>
            <a:r>
              <a:rPr lang="ko-KR" altLang="en-US" dirty="0"/>
              <a:t>빅데이터와 같은 기술 및 서비스들이 적절히 활용되어져 만들어졌다는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53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이에 맞춰</a:t>
            </a:r>
            <a:r>
              <a:rPr lang="en-US" altLang="ko-KR" dirty="0"/>
              <a:t>, </a:t>
            </a:r>
            <a:r>
              <a:rPr lang="ko-KR" altLang="en-US" dirty="0"/>
              <a:t>저는 모임통장</a:t>
            </a:r>
            <a:r>
              <a:rPr lang="en-US" altLang="ko-KR" dirty="0"/>
              <a:t>, </a:t>
            </a:r>
            <a:r>
              <a:rPr lang="ko-KR" altLang="en-US" dirty="0"/>
              <a:t>간편결제 서비스를 활용하여 간편 생활 </a:t>
            </a:r>
            <a:r>
              <a:rPr lang="ko-KR" altLang="en-US" dirty="0" err="1"/>
              <a:t>경매앱을</a:t>
            </a:r>
            <a:r>
              <a:rPr lang="ko-KR" altLang="en-US" dirty="0"/>
              <a:t> 만드는 것이 저의 프로젝트 목적이었습니다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487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 슬라이드는 시간관계상 생략하도록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4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</a:t>
            </a:r>
            <a:r>
              <a:rPr lang="ko-KR" altLang="en-US" dirty="0" err="1"/>
              <a:t>경매앱에는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 필요조건이 있다고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그중 대표적인 </a:t>
            </a:r>
            <a:r>
              <a:rPr lang="en-US" altLang="ko-KR" dirty="0"/>
              <a:t>2</a:t>
            </a:r>
            <a:r>
              <a:rPr lang="ko-KR" altLang="en-US" dirty="0"/>
              <a:t>가지 조건 다양성</a:t>
            </a:r>
            <a:r>
              <a:rPr lang="en-US" altLang="ko-KR" dirty="0"/>
              <a:t>, </a:t>
            </a:r>
            <a:r>
              <a:rPr lang="ko-KR" altLang="en-US" dirty="0"/>
              <a:t>신뢰성을 앞으로 살펴보겠습니다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5264BA-A0D0-4C6A-AAFB-5C478096D77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6F3DB-F2A8-4710-B9AC-9EAD1719A24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849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6C45B-9C78-4619-A8E4-2F4EE7F1AEA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980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F2ED3-DAB8-473C-BD49-341549FCB5E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20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C3313-6F9E-468A-A5D8-11724A6EC75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4CF2FC3-27C9-49C2-97DF-0F6D102C5405}"/>
              </a:ext>
            </a:extLst>
          </p:cNvPr>
          <p:cNvSpPr/>
          <p:nvPr userDrawn="1"/>
        </p:nvSpPr>
        <p:spPr>
          <a:xfrm>
            <a:off x="9764428" y="433764"/>
            <a:ext cx="2163295" cy="487420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hanahafy.com</a:t>
            </a:r>
            <a:endParaRPr lang="en-US" altLang="ko-KR" sz="2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D9BF757-67F8-4CCD-9BD6-76A20944B547}"/>
              </a:ext>
            </a:extLst>
          </p:cNvPr>
          <p:cNvSpPr/>
          <p:nvPr userDrawn="1"/>
        </p:nvSpPr>
        <p:spPr>
          <a:xfrm>
            <a:off x="9530750" y="189765"/>
            <a:ext cx="1132304" cy="28395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접속 </a:t>
            </a:r>
            <a:r>
              <a:rPr lang="en-US" altLang="ko-KR" sz="1600" b="1" dirty="0"/>
              <a:t>URL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7928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3196E-75B5-421F-9626-F0E60B946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2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D109-FFC6-44D4-B062-05166E74085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07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FEDC-2261-449B-A1F1-E369036CA19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3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035C-946B-4BBB-A502-C7A9204E3B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14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BC997-BAFB-46A1-BE3C-7AFDBB68CE2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64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28BF5-9A53-496D-9DBB-E0C0AB7A00C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36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6A7C5-2D46-4F06-BDB7-DF3D5849992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4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DFEE5-C467-4816-B244-65F6A30DD7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2020-10-07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orners.auction.co.kr/corner/UsedBest.aspx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corners.auction.co.kr/corner/UsedBest.aspx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PostList.nhn?blogId=scw053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gi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gif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jpe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hyperlink" Target="https://news.einfomax.co.kr/news/articleView.html?idxno=4103342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hyperlink" Target="http://www.sisajournal-e.com/news/articleView.html?idxno=208677" TargetMode="Externa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1397751" y="1280173"/>
            <a:ext cx="928139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8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H A F Y</a:t>
            </a:r>
            <a:r>
              <a:rPr lang="en-US" altLang="ko-KR" sz="6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(Hana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Auction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For</a:t>
            </a:r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You)</a:t>
            </a:r>
            <a:endParaRPr lang="en-US" altLang="ko-KR" sz="3600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-1960771" y="2452344"/>
            <a:ext cx="976791" cy="976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E37156"/>
              </a:solidFill>
            </a:endParaRPr>
          </a:p>
        </p:txBody>
      </p:sp>
      <p:sp>
        <p:nvSpPr>
          <p:cNvPr id="58" name="직각 삼각형 57"/>
          <p:cNvSpPr/>
          <p:nvPr/>
        </p:nvSpPr>
        <p:spPr>
          <a:xfrm rot="16200000">
            <a:off x="-1960824" y="2452150"/>
            <a:ext cx="976907" cy="976792"/>
          </a:xfrm>
          <a:prstGeom prst="rtTriangle">
            <a:avLst/>
          </a:prstGeom>
          <a:solidFill>
            <a:srgbClr val="E3715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dirty="0">
              <a:solidFill>
                <a:srgbClr val="E3715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BEB4C5-A724-4D83-915F-F10C5B4EF93E}"/>
              </a:ext>
            </a:extLst>
          </p:cNvPr>
          <p:cNvSpPr txBox="1"/>
          <p:nvPr/>
        </p:nvSpPr>
        <p:spPr>
          <a:xfrm>
            <a:off x="6313898" y="4777369"/>
            <a:ext cx="542648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 err="1"/>
              <a:t>하나금융티아이</a:t>
            </a:r>
            <a:r>
              <a:rPr lang="ko-KR" altLang="en-US" dirty="0"/>
              <a:t> 채용연계형 교육생</a:t>
            </a:r>
          </a:p>
          <a:p>
            <a:pPr algn="r">
              <a:lnSpc>
                <a:spcPct val="150000"/>
              </a:lnSpc>
            </a:pPr>
            <a:r>
              <a:rPr lang="ko-KR" altLang="en-US" dirty="0" err="1"/>
              <a:t>한국폴리텍대학</a:t>
            </a:r>
            <a:r>
              <a:rPr lang="ko-KR" altLang="en-US" dirty="0"/>
              <a:t> </a:t>
            </a:r>
            <a:r>
              <a:rPr lang="ko-KR" altLang="en-US" dirty="0" err="1"/>
              <a:t>광명융합기술교육원</a:t>
            </a:r>
            <a:r>
              <a:rPr lang="ko-KR" altLang="en-US" dirty="0"/>
              <a:t> 데이터분석과</a:t>
            </a:r>
            <a:endParaRPr lang="en-US" altLang="ko-KR" dirty="0"/>
          </a:p>
          <a:p>
            <a:pPr algn="r">
              <a:lnSpc>
                <a:spcPct val="150000"/>
              </a:lnSpc>
            </a:pPr>
            <a:r>
              <a:rPr lang="en-US" altLang="ko-KR" dirty="0"/>
              <a:t>2060340014</a:t>
            </a:r>
          </a:p>
          <a:p>
            <a:pPr algn="r">
              <a:lnSpc>
                <a:spcPct val="150000"/>
              </a:lnSpc>
            </a:pPr>
            <a:r>
              <a:rPr lang="ko-KR" altLang="en-US" dirty="0"/>
              <a:t>나성주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3334C6-5E1D-48BE-BB07-C44285C8A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282">
            <a:off x="-26276" y="7172924"/>
            <a:ext cx="2708022" cy="1803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41237-4FEB-4210-817D-E86BB6E7AC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55" y="7178617"/>
            <a:ext cx="797264" cy="847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F2A8B-7A03-4A25-9367-D6D5B2A46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56" y="6858000"/>
            <a:ext cx="5334744" cy="3553321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1A29D2-C2CC-4EAA-AB0D-90ECA77D1BB6}"/>
              </a:ext>
            </a:extLst>
          </p:cNvPr>
          <p:cNvSpPr txBox="1"/>
          <p:nvPr/>
        </p:nvSpPr>
        <p:spPr>
          <a:xfrm>
            <a:off x="1455302" y="3258352"/>
            <a:ext cx="91662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기존 모임통장을 기반으로 한 간편 경매 앱</a:t>
            </a:r>
            <a:r>
              <a:rPr lang="en-US" altLang="ko-KR" sz="3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(App)</a:t>
            </a:r>
            <a:endParaRPr lang="ko-KR" altLang="en-US" sz="3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CC911CE-94FD-4384-B2DE-0AA6069A04D2}"/>
              </a:ext>
            </a:extLst>
          </p:cNvPr>
          <p:cNvCxnSpPr/>
          <p:nvPr/>
        </p:nvCxnSpPr>
        <p:spPr>
          <a:xfrm>
            <a:off x="1828800" y="3065277"/>
            <a:ext cx="860697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30D70E-3E97-462F-BB81-0F34F86C25DF}"/>
              </a:ext>
            </a:extLst>
          </p:cNvPr>
          <p:cNvSpPr/>
          <p:nvPr/>
        </p:nvSpPr>
        <p:spPr>
          <a:xfrm>
            <a:off x="9261987" y="147484"/>
            <a:ext cx="2930013" cy="781664"/>
          </a:xfrm>
          <a:prstGeom prst="rect">
            <a:avLst/>
          </a:prstGeom>
          <a:solidFill>
            <a:srgbClr val="E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806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경매시장 분석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5658DC-9CA2-4645-A14E-FD218E093373}"/>
              </a:ext>
            </a:extLst>
          </p:cNvPr>
          <p:cNvSpPr txBox="1"/>
          <p:nvPr/>
        </p:nvSpPr>
        <p:spPr>
          <a:xfrm>
            <a:off x="1909609" y="7306142"/>
            <a:ext cx="703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옥션 중고장터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http://corners.auction.co.kr/corner/UsedBest.aspx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200035-CA0D-4CD9-BD9B-BE2CEC8D2CCB}"/>
              </a:ext>
            </a:extLst>
          </p:cNvPr>
          <p:cNvSpPr/>
          <p:nvPr/>
        </p:nvSpPr>
        <p:spPr>
          <a:xfrm>
            <a:off x="1909609" y="7721593"/>
            <a:ext cx="5017562" cy="24354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회사개요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2005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설립된 국내 대표 미술품 경매회사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상품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물품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천만 원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입찰방식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호가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낙찰액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미정산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각 경매물품의 낙찰일로부터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이내에 금액을 낙찰자로부터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완납받지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못하는 경우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낙찰가의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금액 을 낙찰자에게 청구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2BD2F-3E94-45F3-A296-2D17665A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B57FFD-7F2D-43AB-9B2A-390072EC9AD1}"/>
              </a:ext>
            </a:extLst>
          </p:cNvPr>
          <p:cNvSpPr/>
          <p:nvPr/>
        </p:nvSpPr>
        <p:spPr>
          <a:xfrm>
            <a:off x="656493" y="1542238"/>
            <a:ext cx="10879016" cy="5179235"/>
          </a:xfrm>
          <a:prstGeom prst="roundRect">
            <a:avLst/>
          </a:prstGeom>
          <a:solidFill>
            <a:srgbClr val="E7E7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869FDC8A-0124-4648-B9D4-CDA86A5A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187972"/>
              </p:ext>
            </p:extLst>
          </p:nvPr>
        </p:nvGraphicFramePr>
        <p:xfrm>
          <a:off x="978799" y="1814807"/>
          <a:ext cx="10234401" cy="471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0672">
                  <a:extLst>
                    <a:ext uri="{9D8B030D-6E8A-4147-A177-3AD203B41FA5}">
                      <a16:colId xmlns:a16="http://schemas.microsoft.com/office/drawing/2014/main" val="2594358647"/>
                    </a:ext>
                  </a:extLst>
                </a:gridCol>
                <a:gridCol w="4178104">
                  <a:extLst>
                    <a:ext uri="{9D8B030D-6E8A-4147-A177-3AD203B41FA5}">
                      <a16:colId xmlns:a16="http://schemas.microsoft.com/office/drawing/2014/main" val="3947515948"/>
                    </a:ext>
                  </a:extLst>
                </a:gridCol>
                <a:gridCol w="4235625">
                  <a:extLst>
                    <a:ext uri="{9D8B030D-6E8A-4147-A177-3AD203B41FA5}">
                      <a16:colId xmlns:a16="http://schemas.microsoft.com/office/drawing/2014/main" val="1959189172"/>
                    </a:ext>
                  </a:extLst>
                </a:gridCol>
              </a:tblGrid>
              <a:tr h="93483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/>
                        <a:t>코베이</a:t>
                      </a:r>
                      <a:endParaRPr lang="ko-KR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/>
                        <a:t>케이옥션</a:t>
                      </a:r>
                      <a:endParaRPr lang="ko-KR" alt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92823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다양성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en-US" altLang="ko-KR" b="1" dirty="0"/>
                        <a:t>     </a:t>
                      </a:r>
                    </a:p>
                    <a:p>
                      <a:pPr algn="ctr" latinLnBrk="1"/>
                      <a:r>
                        <a:rPr lang="ko-KR" altLang="en-US" b="1" dirty="0"/>
                        <a:t>미술품</a:t>
                      </a:r>
                      <a:r>
                        <a:rPr lang="en-US" altLang="ko-KR" b="1" dirty="0"/>
                        <a:t>, </a:t>
                      </a:r>
                      <a:r>
                        <a:rPr lang="ko-KR" altLang="en-US" b="1" dirty="0"/>
                        <a:t>골동품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미술품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741823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신뢰성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호가 방식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낙찰액</a:t>
                      </a:r>
                      <a:r>
                        <a:rPr lang="ko-KR" altLang="en-US" b="1" dirty="0"/>
                        <a:t> 미납 가능성 有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호가 방식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낙찰액</a:t>
                      </a:r>
                      <a:r>
                        <a:rPr lang="ko-KR" altLang="en-US" b="1" dirty="0"/>
                        <a:t> 미납 가능성 有</a:t>
                      </a:r>
                      <a:r>
                        <a:rPr lang="en-US" altLang="ko-KR" b="1" dirty="0"/>
                        <a:t>)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53445"/>
                  </a:ext>
                </a:extLst>
              </a:tr>
              <a:tr h="98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접근성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모바일 앱 이용률 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/>
                        <a:t>모바일 앱 이용률 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41562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경제성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금융 플랫폼 경험 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/>
                        <a:t>금융 플랫폼 경험 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5777"/>
                  </a:ext>
                </a:extLst>
              </a:tr>
            </a:tbl>
          </a:graphicData>
        </a:graphic>
      </p:graphicFrame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76E1CB-3806-4B27-B99E-176417E1C12E}"/>
              </a:ext>
            </a:extLst>
          </p:cNvPr>
          <p:cNvSpPr/>
          <p:nvPr/>
        </p:nvSpPr>
        <p:spPr>
          <a:xfrm>
            <a:off x="4591228" y="2802722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FFE2C38D-3526-4604-9199-3407709D7109}"/>
              </a:ext>
            </a:extLst>
          </p:cNvPr>
          <p:cNvSpPr/>
          <p:nvPr/>
        </p:nvSpPr>
        <p:spPr>
          <a:xfrm>
            <a:off x="4591228" y="3745977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AE9B7A2D-9F75-4ED9-8857-CFB609A81B82}"/>
              </a:ext>
            </a:extLst>
          </p:cNvPr>
          <p:cNvSpPr/>
          <p:nvPr/>
        </p:nvSpPr>
        <p:spPr>
          <a:xfrm>
            <a:off x="8765798" y="2802721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124B5EA0-0EBE-44F5-BFE0-64C5ECCE64FE}"/>
              </a:ext>
            </a:extLst>
          </p:cNvPr>
          <p:cNvSpPr/>
          <p:nvPr/>
        </p:nvSpPr>
        <p:spPr>
          <a:xfrm>
            <a:off x="8765798" y="3745977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6246051-56B0-4890-BEC6-56C13D06BEF0}"/>
              </a:ext>
            </a:extLst>
          </p:cNvPr>
          <p:cNvSpPr/>
          <p:nvPr/>
        </p:nvSpPr>
        <p:spPr>
          <a:xfrm>
            <a:off x="4648066" y="4723804"/>
            <a:ext cx="505303" cy="39245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6C69FCB-CB61-45E2-A4A3-C3B2FCA761A5}"/>
              </a:ext>
            </a:extLst>
          </p:cNvPr>
          <p:cNvSpPr/>
          <p:nvPr/>
        </p:nvSpPr>
        <p:spPr>
          <a:xfrm>
            <a:off x="8822636" y="4723804"/>
            <a:ext cx="505303" cy="39245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81C1CB8F-1CBC-409E-B592-917D48DCA9D3}"/>
              </a:ext>
            </a:extLst>
          </p:cNvPr>
          <p:cNvSpPr/>
          <p:nvPr/>
        </p:nvSpPr>
        <p:spPr>
          <a:xfrm>
            <a:off x="4591228" y="5687677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9CE20CBB-C57B-490E-9B17-2B99BCD85C84}"/>
              </a:ext>
            </a:extLst>
          </p:cNvPr>
          <p:cNvSpPr/>
          <p:nvPr/>
        </p:nvSpPr>
        <p:spPr>
          <a:xfrm>
            <a:off x="8765798" y="5687678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030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5" y="117591"/>
            <a:ext cx="6469691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Business(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필요조건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831333-7C8A-4AB2-9F64-EB409A98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C009C4-C823-41FC-8B6F-A96D417DAE16}"/>
              </a:ext>
            </a:extLst>
          </p:cNvPr>
          <p:cNvCxnSpPr>
            <a:cxnSpLocks/>
          </p:cNvCxnSpPr>
          <p:nvPr/>
        </p:nvCxnSpPr>
        <p:spPr>
          <a:xfrm>
            <a:off x="6096000" y="1505243"/>
            <a:ext cx="0" cy="5005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005518F-0F25-4171-9B39-6D1C43E65DCC}"/>
              </a:ext>
            </a:extLst>
          </p:cNvPr>
          <p:cNvSpPr/>
          <p:nvPr/>
        </p:nvSpPr>
        <p:spPr>
          <a:xfrm>
            <a:off x="281353" y="1345489"/>
            <a:ext cx="1420827" cy="370769"/>
          </a:xfrm>
          <a:prstGeom prst="round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다양성</a:t>
            </a:r>
            <a:endParaRPr lang="ko-KR" altLang="en-US" sz="2800" b="1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772C92-F9F0-4F8F-BB36-B8E2F25009C8}"/>
              </a:ext>
            </a:extLst>
          </p:cNvPr>
          <p:cNvSpPr/>
          <p:nvPr/>
        </p:nvSpPr>
        <p:spPr>
          <a:xfrm>
            <a:off x="6411087" y="1345489"/>
            <a:ext cx="1420827" cy="370763"/>
          </a:xfrm>
          <a:prstGeom prst="round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신뢰성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0D263A-FDC5-45C4-8661-168B65EA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11" y="2245776"/>
            <a:ext cx="2707794" cy="39423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6FFAA91-2B3A-47DF-ADA2-DC616F620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394" y="2245776"/>
            <a:ext cx="2703117" cy="3942330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E3B81A38-EE2A-46B6-A686-D928B2437698}"/>
              </a:ext>
            </a:extLst>
          </p:cNvPr>
          <p:cNvSpPr/>
          <p:nvPr/>
        </p:nvSpPr>
        <p:spPr>
          <a:xfrm>
            <a:off x="3338603" y="2164818"/>
            <a:ext cx="1093959" cy="497425"/>
          </a:xfrm>
          <a:prstGeom prst="ellipse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DEE14F5-0229-4CA5-B317-D8C5F4DDC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01413" y="1328014"/>
            <a:ext cx="589036" cy="518045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D66480F5-BD89-4AA3-AFCC-DC106E2B04E0}"/>
              </a:ext>
            </a:extLst>
          </p:cNvPr>
          <p:cNvGrpSpPr/>
          <p:nvPr/>
        </p:nvGrpSpPr>
        <p:grpSpPr>
          <a:xfrm>
            <a:off x="6499447" y="2532762"/>
            <a:ext cx="5518021" cy="3940875"/>
            <a:chOff x="6499447" y="2734852"/>
            <a:chExt cx="5518021" cy="394087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E5C1D645-708D-4534-8A8E-F2E039D4B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99447" y="2769408"/>
              <a:ext cx="2664933" cy="3906319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69F2588-A3BC-489A-9C57-4172D8CC3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13065" y="2751292"/>
              <a:ext cx="2704403" cy="3924435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0AFE0437-2B4A-4857-B5CF-AC8FF5CAC354}"/>
                </a:ext>
              </a:extLst>
            </p:cNvPr>
            <p:cNvSpPr/>
            <p:nvPr/>
          </p:nvSpPr>
          <p:spPr>
            <a:xfrm>
              <a:off x="9567656" y="2734852"/>
              <a:ext cx="1147164" cy="521617"/>
            </a:xfrm>
            <a:prstGeom prst="ellipse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09669FC4-A99E-4337-BFAE-CC7785BCDA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47000" y="4530763"/>
              <a:ext cx="1557439" cy="103578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652E492-490E-49D7-85B9-7C203AB998F4}"/>
                </a:ext>
              </a:extLst>
            </p:cNvPr>
            <p:cNvSpPr/>
            <p:nvPr/>
          </p:nvSpPr>
          <p:spPr>
            <a:xfrm>
              <a:off x="9313065" y="4076955"/>
              <a:ext cx="2664933" cy="45267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890324B-96FB-4D2D-82EE-203214979B95}"/>
              </a:ext>
            </a:extLst>
          </p:cNvPr>
          <p:cNvSpPr/>
          <p:nvPr/>
        </p:nvSpPr>
        <p:spPr>
          <a:xfrm>
            <a:off x="6373491" y="1982089"/>
            <a:ext cx="5688398" cy="452679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200" b="1" dirty="0">
                <a:solidFill>
                  <a:schemeClr val="tx1"/>
                </a:solidFill>
              </a:rPr>
              <a:t>입찰방식</a:t>
            </a:r>
            <a:r>
              <a:rPr lang="en-US" altLang="ko-KR" sz="2200" b="1" dirty="0">
                <a:solidFill>
                  <a:schemeClr val="tx1"/>
                </a:solidFill>
              </a:rPr>
              <a:t>: </a:t>
            </a:r>
            <a:r>
              <a:rPr lang="ko-KR" altLang="en-US" sz="2200" b="1" dirty="0">
                <a:solidFill>
                  <a:schemeClr val="tx1"/>
                </a:solidFill>
                <a:highlight>
                  <a:srgbClr val="FFFF00"/>
                </a:highlight>
              </a:rPr>
              <a:t>경매모임통장</a:t>
            </a:r>
            <a:r>
              <a:rPr lang="ko-KR" altLang="en-US" sz="2200" b="1" dirty="0">
                <a:solidFill>
                  <a:schemeClr val="tx1"/>
                </a:solidFill>
              </a:rPr>
              <a:t>에 입찰액을 </a:t>
            </a:r>
            <a:r>
              <a:rPr lang="ko-KR" altLang="en-US" sz="22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선입금</a:t>
            </a:r>
            <a:endParaRPr lang="ko-KR" altLang="en-US" sz="2200" b="1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37279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5" y="117591"/>
            <a:ext cx="5832571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Business(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필요조건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831333-7C8A-4AB2-9F64-EB409A98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C009C4-C823-41FC-8B6F-A96D417DAE16}"/>
              </a:ext>
            </a:extLst>
          </p:cNvPr>
          <p:cNvCxnSpPr>
            <a:cxnSpLocks/>
          </p:cNvCxnSpPr>
          <p:nvPr/>
        </p:nvCxnSpPr>
        <p:spPr>
          <a:xfrm>
            <a:off x="6096000" y="1505243"/>
            <a:ext cx="0" cy="5005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8772C92-F9F0-4F8F-BB36-B8E2F25009C8}"/>
              </a:ext>
            </a:extLst>
          </p:cNvPr>
          <p:cNvSpPr/>
          <p:nvPr/>
        </p:nvSpPr>
        <p:spPr>
          <a:xfrm>
            <a:off x="6411087" y="1345490"/>
            <a:ext cx="1420827" cy="370766"/>
          </a:xfrm>
          <a:prstGeom prst="round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경제성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4F9603-D658-4635-A982-3C32204EC593}"/>
              </a:ext>
            </a:extLst>
          </p:cNvPr>
          <p:cNvGrpSpPr/>
          <p:nvPr/>
        </p:nvGrpSpPr>
        <p:grpSpPr>
          <a:xfrm>
            <a:off x="57069" y="2200111"/>
            <a:ext cx="5773932" cy="4156239"/>
            <a:chOff x="210870" y="2219058"/>
            <a:chExt cx="5773932" cy="4156239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ECD4C16-2488-4FA2-9669-A4CAB48D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870" y="2219058"/>
              <a:ext cx="2810300" cy="4101327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8A57291-4EB2-4579-B702-BD66A7AA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0089" y="2226003"/>
              <a:ext cx="2794713" cy="4149294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AC6B248-1301-4C80-BC3D-BB108C208F6F}"/>
                </a:ext>
              </a:extLst>
            </p:cNvPr>
            <p:cNvSpPr/>
            <p:nvPr/>
          </p:nvSpPr>
          <p:spPr>
            <a:xfrm>
              <a:off x="264278" y="2816942"/>
              <a:ext cx="2664933" cy="12683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714A504-C9EE-42DF-9880-348EB7605E1F}"/>
                </a:ext>
              </a:extLst>
            </p:cNvPr>
            <p:cNvSpPr/>
            <p:nvPr/>
          </p:nvSpPr>
          <p:spPr>
            <a:xfrm>
              <a:off x="3216633" y="4925962"/>
              <a:ext cx="2664933" cy="6931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C79C956-5A19-4F7E-9E43-E2AA41474411}"/>
              </a:ext>
            </a:extLst>
          </p:cNvPr>
          <p:cNvGrpSpPr/>
          <p:nvPr/>
        </p:nvGrpSpPr>
        <p:grpSpPr>
          <a:xfrm>
            <a:off x="6626000" y="2148492"/>
            <a:ext cx="1167907" cy="1619377"/>
            <a:chOff x="831436" y="2778726"/>
            <a:chExt cx="1428750" cy="1798082"/>
          </a:xfrm>
        </p:grpSpPr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0BBDE60B-711A-4475-83B7-073D40CC6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436" y="277872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91C539-EF06-4683-A906-0EEA4FB8B75D}"/>
                </a:ext>
              </a:extLst>
            </p:cNvPr>
            <p:cNvSpPr txBox="1"/>
            <p:nvPr/>
          </p:nvSpPr>
          <p:spPr>
            <a:xfrm>
              <a:off x="1222645" y="42074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골프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675E675-76BD-4157-BBC2-84C3A8AB541E}"/>
              </a:ext>
            </a:extLst>
          </p:cNvPr>
          <p:cNvGrpSpPr/>
          <p:nvPr/>
        </p:nvGrpSpPr>
        <p:grpSpPr>
          <a:xfrm>
            <a:off x="8113694" y="2242196"/>
            <a:ext cx="2132416" cy="1178512"/>
            <a:chOff x="3007783" y="2628727"/>
            <a:chExt cx="2171700" cy="112936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9DDCD62-50D2-4C8E-8F0D-1B1131CBB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783" y="2628727"/>
              <a:ext cx="2171700" cy="73342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D1D761-9C6C-43CF-AD8D-E33B0CE4FB8E}"/>
                </a:ext>
              </a:extLst>
            </p:cNvPr>
            <p:cNvSpPr txBox="1"/>
            <p:nvPr/>
          </p:nvSpPr>
          <p:spPr>
            <a:xfrm>
              <a:off x="3770467" y="33887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여행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6D03DE-4AED-4613-BB33-48923FE64697}"/>
              </a:ext>
            </a:extLst>
          </p:cNvPr>
          <p:cNvGrpSpPr/>
          <p:nvPr/>
        </p:nvGrpSpPr>
        <p:grpSpPr>
          <a:xfrm>
            <a:off x="10437227" y="1666219"/>
            <a:ext cx="1551946" cy="2048085"/>
            <a:chOff x="5923246" y="1751858"/>
            <a:chExt cx="1873175" cy="2546395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3515236-7C11-4B25-8313-3DD993C15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3246" y="1751858"/>
              <a:ext cx="1873175" cy="212010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C9409E-3625-4B06-A4CD-AC413199D028}"/>
                </a:ext>
              </a:extLst>
            </p:cNvPr>
            <p:cNvSpPr txBox="1"/>
            <p:nvPr/>
          </p:nvSpPr>
          <p:spPr>
            <a:xfrm>
              <a:off x="6017509" y="392892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경조사 챙기기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8C93A75-078F-4271-BDE1-6DD7F6E0E766}"/>
              </a:ext>
            </a:extLst>
          </p:cNvPr>
          <p:cNvGrpSpPr/>
          <p:nvPr/>
        </p:nvGrpSpPr>
        <p:grpSpPr>
          <a:xfrm>
            <a:off x="8554963" y="3547481"/>
            <a:ext cx="1299037" cy="1608885"/>
            <a:chOff x="3502801" y="4084972"/>
            <a:chExt cx="1540459" cy="1939965"/>
          </a:xfrm>
        </p:grpSpPr>
        <p:pic>
          <p:nvPicPr>
            <p:cNvPr id="30" name="Picture 4">
              <a:extLst>
                <a:ext uri="{FF2B5EF4-FFF2-40B4-BE49-F238E27FC236}">
                  <a16:creationId xmlns:a16="http://schemas.microsoft.com/office/drawing/2014/main" id="{2C3F47A1-F27A-4DAB-9338-948825742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801" y="4084972"/>
              <a:ext cx="1540459" cy="1543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45D33-0EBB-48C8-9BE9-9644A200389B}"/>
                </a:ext>
              </a:extLst>
            </p:cNvPr>
            <p:cNvSpPr txBox="1"/>
            <p:nvPr/>
          </p:nvSpPr>
          <p:spPr>
            <a:xfrm>
              <a:off x="3562739" y="565560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자동차 관리</a:t>
              </a: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4D543331-51C3-41BB-BBC5-330B97AACDE0}"/>
              </a:ext>
            </a:extLst>
          </p:cNvPr>
          <p:cNvSpPr/>
          <p:nvPr/>
        </p:nvSpPr>
        <p:spPr>
          <a:xfrm>
            <a:off x="6425252" y="5452379"/>
            <a:ext cx="5563918" cy="706704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</a:rPr>
              <a:t>생활금융 플랫폼 운영 경험 多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8CD0D63A-FB11-47B3-9D0C-34AF06212503}"/>
              </a:ext>
            </a:extLst>
          </p:cNvPr>
          <p:cNvSpPr/>
          <p:nvPr/>
        </p:nvSpPr>
        <p:spPr>
          <a:xfrm>
            <a:off x="281353" y="1345489"/>
            <a:ext cx="1420827" cy="370769"/>
          </a:xfrm>
          <a:prstGeom prst="round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접근성</a:t>
            </a:r>
            <a:endParaRPr lang="ko-KR" altLang="en-US" sz="2800" b="1" dirty="0"/>
          </a:p>
        </p:txBody>
      </p:sp>
      <p:pic>
        <p:nvPicPr>
          <p:cNvPr id="2050" name="Picture 2" descr="모바일 아이콘">
            <a:extLst>
              <a:ext uri="{FF2B5EF4-FFF2-40B4-BE49-F238E27FC236}">
                <a16:creationId xmlns:a16="http://schemas.microsoft.com/office/drawing/2014/main" id="{CBE5CFF0-5E48-4B6F-AF20-D6222D3B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414" y="1265152"/>
            <a:ext cx="1583342" cy="15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874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628681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Business(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필요조건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5658DC-9CA2-4645-A14E-FD218E093373}"/>
              </a:ext>
            </a:extLst>
          </p:cNvPr>
          <p:cNvSpPr txBox="1"/>
          <p:nvPr/>
        </p:nvSpPr>
        <p:spPr>
          <a:xfrm>
            <a:off x="1909609" y="7306142"/>
            <a:ext cx="703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옥션 중고장터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http://corners.auction.co.kr/corner/UsedBest.aspx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200035-CA0D-4CD9-BD9B-BE2CEC8D2CCB}"/>
              </a:ext>
            </a:extLst>
          </p:cNvPr>
          <p:cNvSpPr/>
          <p:nvPr/>
        </p:nvSpPr>
        <p:spPr>
          <a:xfrm>
            <a:off x="1909609" y="7721593"/>
            <a:ext cx="5017562" cy="243546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회사개요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2005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년에 설립된 국내 대표 미술품 경매회사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상품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 물품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천만 원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입찰방식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호가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낙찰액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미정산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각 경매물품의 낙찰일로부터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이내에 금액을 낙찰자로부터 </a:t>
            </a:r>
            <a:r>
              <a:rPr lang="ko-KR" altLang="en-US" sz="12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완납받지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못하는 경우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낙찰가의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30%</a:t>
            </a:r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해당하는 금액 을 낙찰자에게 청구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;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A2BD2F-3E94-45F3-A296-2D17665A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7B57FFD-7F2D-43AB-9B2A-390072EC9AD1}"/>
              </a:ext>
            </a:extLst>
          </p:cNvPr>
          <p:cNvSpPr/>
          <p:nvPr/>
        </p:nvSpPr>
        <p:spPr>
          <a:xfrm>
            <a:off x="656493" y="1542238"/>
            <a:ext cx="10879016" cy="5179235"/>
          </a:xfrm>
          <a:prstGeom prst="roundRect">
            <a:avLst/>
          </a:prstGeom>
          <a:solidFill>
            <a:srgbClr val="E7E7E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11">
            <a:extLst>
              <a:ext uri="{FF2B5EF4-FFF2-40B4-BE49-F238E27FC236}">
                <a16:creationId xmlns:a16="http://schemas.microsoft.com/office/drawing/2014/main" id="{869FDC8A-0124-4648-B9D4-CDA86A5AD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22820"/>
              </p:ext>
            </p:extLst>
          </p:nvPr>
        </p:nvGraphicFramePr>
        <p:xfrm>
          <a:off x="978799" y="1814807"/>
          <a:ext cx="10234401" cy="4719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1162">
                  <a:extLst>
                    <a:ext uri="{9D8B030D-6E8A-4147-A177-3AD203B41FA5}">
                      <a16:colId xmlns:a16="http://schemas.microsoft.com/office/drawing/2014/main" val="2594358647"/>
                    </a:ext>
                  </a:extLst>
                </a:gridCol>
                <a:gridCol w="2595716">
                  <a:extLst>
                    <a:ext uri="{9D8B030D-6E8A-4147-A177-3AD203B41FA5}">
                      <a16:colId xmlns:a16="http://schemas.microsoft.com/office/drawing/2014/main" val="3947515948"/>
                    </a:ext>
                  </a:extLst>
                </a:gridCol>
                <a:gridCol w="3038168">
                  <a:extLst>
                    <a:ext uri="{9D8B030D-6E8A-4147-A177-3AD203B41FA5}">
                      <a16:colId xmlns:a16="http://schemas.microsoft.com/office/drawing/2014/main" val="1959189172"/>
                    </a:ext>
                  </a:extLst>
                </a:gridCol>
                <a:gridCol w="2939355">
                  <a:extLst>
                    <a:ext uri="{9D8B030D-6E8A-4147-A177-3AD203B41FA5}">
                      <a16:colId xmlns:a16="http://schemas.microsoft.com/office/drawing/2014/main" val="3980079330"/>
                    </a:ext>
                  </a:extLst>
                </a:gridCol>
              </a:tblGrid>
              <a:tr h="934831"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/>
                        <a:t>코베이</a:t>
                      </a:r>
                      <a:endParaRPr lang="ko-KR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/>
                        <a:t>케이옥션</a:t>
                      </a:r>
                      <a:endParaRPr lang="ko-KR" alt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600" b="1" dirty="0" err="1"/>
                        <a:t>하피</a:t>
                      </a:r>
                      <a:endParaRPr lang="ko-KR" altLang="en-US" sz="3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2792823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다양성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741823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신뢰성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953445"/>
                  </a:ext>
                </a:extLst>
              </a:tr>
              <a:tr h="9800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접근성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641562"/>
                  </a:ext>
                </a:extLst>
              </a:tr>
              <a:tr h="9348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000" b="1" dirty="0"/>
                        <a:t>경제성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245777"/>
                  </a:ext>
                </a:extLst>
              </a:tr>
            </a:tbl>
          </a:graphicData>
        </a:graphic>
      </p:graphicFrame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5476E1CB-3806-4B27-B99E-176417E1C12E}"/>
              </a:ext>
            </a:extLst>
          </p:cNvPr>
          <p:cNvSpPr/>
          <p:nvPr/>
        </p:nvSpPr>
        <p:spPr>
          <a:xfrm>
            <a:off x="3603184" y="2954215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16">
            <a:extLst>
              <a:ext uri="{FF2B5EF4-FFF2-40B4-BE49-F238E27FC236}">
                <a16:creationId xmlns:a16="http://schemas.microsoft.com/office/drawing/2014/main" id="{FFE2C38D-3526-4604-9199-3407709D7109}"/>
              </a:ext>
            </a:extLst>
          </p:cNvPr>
          <p:cNvSpPr/>
          <p:nvPr/>
        </p:nvSpPr>
        <p:spPr>
          <a:xfrm>
            <a:off x="3603184" y="3897470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곱하기 기호 18">
            <a:extLst>
              <a:ext uri="{FF2B5EF4-FFF2-40B4-BE49-F238E27FC236}">
                <a16:creationId xmlns:a16="http://schemas.microsoft.com/office/drawing/2014/main" id="{AE9B7A2D-9F75-4ED9-8857-CFB609A81B82}"/>
              </a:ext>
            </a:extLst>
          </p:cNvPr>
          <p:cNvSpPr/>
          <p:nvPr/>
        </p:nvSpPr>
        <p:spPr>
          <a:xfrm>
            <a:off x="6499273" y="2954213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곱하기 기호 19">
            <a:extLst>
              <a:ext uri="{FF2B5EF4-FFF2-40B4-BE49-F238E27FC236}">
                <a16:creationId xmlns:a16="http://schemas.microsoft.com/office/drawing/2014/main" id="{124B5EA0-0EBE-44F5-BFE0-64C5ECCE64FE}"/>
              </a:ext>
            </a:extLst>
          </p:cNvPr>
          <p:cNvSpPr/>
          <p:nvPr/>
        </p:nvSpPr>
        <p:spPr>
          <a:xfrm>
            <a:off x="6499273" y="3897469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86246051-56B0-4890-BEC6-56C13D06BEF0}"/>
              </a:ext>
            </a:extLst>
          </p:cNvPr>
          <p:cNvSpPr/>
          <p:nvPr/>
        </p:nvSpPr>
        <p:spPr>
          <a:xfrm>
            <a:off x="3660022" y="4875297"/>
            <a:ext cx="505303" cy="39245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66C69FCB-CB61-45E2-A4A3-C3B2FCA761A5}"/>
              </a:ext>
            </a:extLst>
          </p:cNvPr>
          <p:cNvSpPr/>
          <p:nvPr/>
        </p:nvSpPr>
        <p:spPr>
          <a:xfrm>
            <a:off x="6556111" y="4875296"/>
            <a:ext cx="505303" cy="39245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81C1CB8F-1CBC-409E-B592-917D48DCA9D3}"/>
              </a:ext>
            </a:extLst>
          </p:cNvPr>
          <p:cNvSpPr/>
          <p:nvPr/>
        </p:nvSpPr>
        <p:spPr>
          <a:xfrm>
            <a:off x="3603184" y="5839170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곱하기 기호 22">
            <a:extLst>
              <a:ext uri="{FF2B5EF4-FFF2-40B4-BE49-F238E27FC236}">
                <a16:creationId xmlns:a16="http://schemas.microsoft.com/office/drawing/2014/main" id="{9CE20CBB-C57B-490E-9B17-2B99BCD85C84}"/>
              </a:ext>
            </a:extLst>
          </p:cNvPr>
          <p:cNvSpPr/>
          <p:nvPr/>
        </p:nvSpPr>
        <p:spPr>
          <a:xfrm>
            <a:off x="6499273" y="5839170"/>
            <a:ext cx="618979" cy="474785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원형: 비어 있음 1">
            <a:extLst>
              <a:ext uri="{FF2B5EF4-FFF2-40B4-BE49-F238E27FC236}">
                <a16:creationId xmlns:a16="http://schemas.microsoft.com/office/drawing/2014/main" id="{C635C45E-3D0E-44E2-BAB7-289AC28BBF81}"/>
              </a:ext>
            </a:extLst>
          </p:cNvPr>
          <p:cNvSpPr/>
          <p:nvPr/>
        </p:nvSpPr>
        <p:spPr>
          <a:xfrm>
            <a:off x="9505244" y="2954213"/>
            <a:ext cx="474785" cy="474785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4DDDB812-0944-4380-BDD6-1DAF527BB956}"/>
              </a:ext>
            </a:extLst>
          </p:cNvPr>
          <p:cNvSpPr/>
          <p:nvPr/>
        </p:nvSpPr>
        <p:spPr>
          <a:xfrm>
            <a:off x="9505243" y="3894462"/>
            <a:ext cx="474785" cy="474785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원형: 비어 있음 27">
            <a:extLst>
              <a:ext uri="{FF2B5EF4-FFF2-40B4-BE49-F238E27FC236}">
                <a16:creationId xmlns:a16="http://schemas.microsoft.com/office/drawing/2014/main" id="{FE1E06B1-B086-434B-85A0-1CF38B4BBECB}"/>
              </a:ext>
            </a:extLst>
          </p:cNvPr>
          <p:cNvSpPr/>
          <p:nvPr/>
        </p:nvSpPr>
        <p:spPr>
          <a:xfrm>
            <a:off x="9505243" y="4838497"/>
            <a:ext cx="474785" cy="474785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원형: 비어 있음 28">
            <a:extLst>
              <a:ext uri="{FF2B5EF4-FFF2-40B4-BE49-F238E27FC236}">
                <a16:creationId xmlns:a16="http://schemas.microsoft.com/office/drawing/2014/main" id="{2203385A-F0C2-4707-AADB-15B092DBBBEB}"/>
              </a:ext>
            </a:extLst>
          </p:cNvPr>
          <p:cNvSpPr/>
          <p:nvPr/>
        </p:nvSpPr>
        <p:spPr>
          <a:xfrm>
            <a:off x="9505242" y="5803250"/>
            <a:ext cx="474785" cy="474785"/>
          </a:xfrm>
          <a:prstGeom prst="don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39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5" y="117591"/>
            <a:ext cx="5832571" cy="1084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Business(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9831333-7C8A-4AB2-9F64-EB409A981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40E72-625A-4D80-8FF8-4EE58FF3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4" y="1925433"/>
            <a:ext cx="1033683" cy="9054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726D0F-5C16-4DE5-B59D-9B69B2FA0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430" y="1508756"/>
            <a:ext cx="2639598" cy="1738783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DA3548-7786-4D53-A3AA-0CFF55DEE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749" y="4009362"/>
            <a:ext cx="1775143" cy="243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284983-EB3A-4AFA-8495-3368BDCDC9B9}"/>
              </a:ext>
            </a:extLst>
          </p:cNvPr>
          <p:cNvCxnSpPr>
            <a:cxnSpLocks/>
            <a:stCxn id="3" idx="3"/>
            <a:endCxn id="4" idx="1"/>
          </p:cNvCxnSpPr>
          <p:nvPr/>
        </p:nvCxnSpPr>
        <p:spPr>
          <a:xfrm>
            <a:off x="1625027" y="2378148"/>
            <a:ext cx="1696403" cy="0"/>
          </a:xfrm>
          <a:prstGeom prst="straightConnector1">
            <a:avLst/>
          </a:prstGeom>
          <a:ln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F3459DB-3844-4B46-9B43-22BC0E305E3D}"/>
              </a:ext>
            </a:extLst>
          </p:cNvPr>
          <p:cNvCxnSpPr>
            <a:cxnSpLocks/>
            <a:stCxn id="1028" idx="1"/>
          </p:cNvCxnSpPr>
          <p:nvPr/>
        </p:nvCxnSpPr>
        <p:spPr>
          <a:xfrm flipH="1">
            <a:off x="5961027" y="1763491"/>
            <a:ext cx="2073142" cy="150233"/>
          </a:xfrm>
          <a:prstGeom prst="straightConnector1">
            <a:avLst/>
          </a:prstGeom>
          <a:ln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9050F32-1E68-4F42-A380-395EC1B80DE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5961028" y="2739964"/>
            <a:ext cx="2073138" cy="137076"/>
          </a:xfrm>
          <a:prstGeom prst="straightConnector1">
            <a:avLst/>
          </a:prstGeom>
          <a:ln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F8ED20C-A970-41A8-BE3F-0E111496077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5961026" y="1763491"/>
            <a:ext cx="3226691" cy="430974"/>
          </a:xfrm>
          <a:prstGeom prst="straightConnector1">
            <a:avLst/>
          </a:prstGeom>
          <a:ln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92963EB-1D4D-4ECC-9ABA-AE636B26C6EC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5958140" y="2477123"/>
            <a:ext cx="3229578" cy="399916"/>
          </a:xfrm>
          <a:prstGeom prst="straightConnector1">
            <a:avLst/>
          </a:prstGeom>
          <a:ln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09BEB395-CB47-450C-A25B-F71322067E0D}"/>
              </a:ext>
            </a:extLst>
          </p:cNvPr>
          <p:cNvGrpSpPr/>
          <p:nvPr/>
        </p:nvGrpSpPr>
        <p:grpSpPr>
          <a:xfrm>
            <a:off x="8034166" y="1248109"/>
            <a:ext cx="2187235" cy="2144312"/>
            <a:chOff x="7900314" y="1402948"/>
            <a:chExt cx="2187235" cy="214431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6D2752E-3EF6-4845-AD93-68DD983C75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317" y="1402948"/>
              <a:ext cx="1033683" cy="103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2436F76A-2C92-4951-87C8-780473636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314" y="2516497"/>
              <a:ext cx="1033683" cy="103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8DDA24BF-697E-421A-8008-63CFCA9F5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3866" y="2516496"/>
              <a:ext cx="1033683" cy="103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>
              <a:extLst>
                <a:ext uri="{FF2B5EF4-FFF2-40B4-BE49-F238E27FC236}">
                  <a16:creationId xmlns:a16="http://schemas.microsoft.com/office/drawing/2014/main" id="{760ACCBC-DD94-4F96-AECF-92F24826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3865" y="1402948"/>
              <a:ext cx="1033683" cy="1030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014F38A-9781-48D0-856F-03AD1EA7F9B1}"/>
              </a:ext>
            </a:extLst>
          </p:cNvPr>
          <p:cNvSpPr txBox="1"/>
          <p:nvPr/>
        </p:nvSpPr>
        <p:spPr>
          <a:xfrm>
            <a:off x="1809838" y="1952896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</a:rPr>
              <a:t>1. </a:t>
            </a:r>
            <a:r>
              <a:rPr lang="ko-KR" altLang="en-US" sz="2400" b="1" dirty="0">
                <a:highlight>
                  <a:srgbClr val="FFFF00"/>
                </a:highlight>
              </a:rPr>
              <a:t>출품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3DD1E8-79AD-40BF-ACF9-5CEB1E7969F1}"/>
              </a:ext>
            </a:extLst>
          </p:cNvPr>
          <p:cNvSpPr txBox="1"/>
          <p:nvPr/>
        </p:nvSpPr>
        <p:spPr>
          <a:xfrm>
            <a:off x="6332119" y="1320711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highlight>
                  <a:srgbClr val="FFFF00"/>
                </a:highlight>
              </a:rPr>
              <a:t>2. </a:t>
            </a:r>
            <a:r>
              <a:rPr lang="ko-KR" altLang="en-US" sz="2400" b="1" dirty="0">
                <a:highlight>
                  <a:srgbClr val="FFFF00"/>
                </a:highlight>
              </a:rPr>
              <a:t>입찰</a:t>
            </a:r>
          </a:p>
        </p:txBody>
      </p:sp>
      <p:pic>
        <p:nvPicPr>
          <p:cNvPr id="1037" name="그림 1036">
            <a:extLst>
              <a:ext uri="{FF2B5EF4-FFF2-40B4-BE49-F238E27FC236}">
                <a16:creationId xmlns:a16="http://schemas.microsoft.com/office/drawing/2014/main" id="{66BABDE9-3E9D-4C5E-9EE1-2707094A5D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01" y="3932311"/>
            <a:ext cx="2515480" cy="2515480"/>
          </a:xfrm>
          <a:prstGeom prst="rect">
            <a:avLst/>
          </a:prstGeom>
        </p:spPr>
      </p:pic>
      <p:cxnSp>
        <p:nvCxnSpPr>
          <p:cNvPr id="1039" name="직선 화살표 연결선 1038">
            <a:extLst>
              <a:ext uri="{FF2B5EF4-FFF2-40B4-BE49-F238E27FC236}">
                <a16:creationId xmlns:a16="http://schemas.microsoft.com/office/drawing/2014/main" id="{28FD1452-22B4-404E-814D-D727FB66CA9C}"/>
              </a:ext>
            </a:extLst>
          </p:cNvPr>
          <p:cNvCxnSpPr>
            <a:cxnSpLocks/>
            <a:stCxn id="1041" idx="4"/>
            <a:endCxn id="1037" idx="0"/>
          </p:cNvCxnSpPr>
          <p:nvPr/>
        </p:nvCxnSpPr>
        <p:spPr>
          <a:xfrm flipH="1">
            <a:off x="1445841" y="3579588"/>
            <a:ext cx="7752071" cy="352723"/>
          </a:xfrm>
          <a:prstGeom prst="straightConnector1">
            <a:avLst/>
          </a:prstGeom>
          <a:ln w="19050"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타원 1040">
            <a:extLst>
              <a:ext uri="{FF2B5EF4-FFF2-40B4-BE49-F238E27FC236}">
                <a16:creationId xmlns:a16="http://schemas.microsoft.com/office/drawing/2014/main" id="{BD8843D9-2C67-433C-817E-61BAB8A6E972}"/>
              </a:ext>
            </a:extLst>
          </p:cNvPr>
          <p:cNvSpPr/>
          <p:nvPr/>
        </p:nvSpPr>
        <p:spPr>
          <a:xfrm>
            <a:off x="7839311" y="1066721"/>
            <a:ext cx="2717201" cy="25128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3" name="그림 1042">
            <a:extLst>
              <a:ext uri="{FF2B5EF4-FFF2-40B4-BE49-F238E27FC236}">
                <a16:creationId xmlns:a16="http://schemas.microsoft.com/office/drawing/2014/main" id="{8413FAE2-B547-483A-8F17-EBEEF213D8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2080" y="4241460"/>
            <a:ext cx="3306844" cy="1294346"/>
          </a:xfrm>
          <a:prstGeom prst="rect">
            <a:avLst/>
          </a:prstGeom>
        </p:spPr>
      </p:pic>
      <p:pic>
        <p:nvPicPr>
          <p:cNvPr id="1044" name="그림 1043">
            <a:extLst>
              <a:ext uri="{FF2B5EF4-FFF2-40B4-BE49-F238E27FC236}">
                <a16:creationId xmlns:a16="http://schemas.microsoft.com/office/drawing/2014/main" id="{5B2E4F6A-3DE0-4909-82B0-C465C372B1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531" y="4241460"/>
            <a:ext cx="2639598" cy="2206331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4663A0E3-99F2-4EC8-8B8D-BA7022ADD346}"/>
              </a:ext>
            </a:extLst>
          </p:cNvPr>
          <p:cNvSpPr txBox="1"/>
          <p:nvPr/>
        </p:nvSpPr>
        <p:spPr>
          <a:xfrm>
            <a:off x="6501713" y="166285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49272FE-D5D6-4428-BECA-73C0F4426CC2}"/>
              </a:ext>
            </a:extLst>
          </p:cNvPr>
          <p:cNvSpPr txBox="1"/>
          <p:nvPr/>
        </p:nvSpPr>
        <p:spPr>
          <a:xfrm>
            <a:off x="6810197" y="186942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6490E-F336-4FD2-802E-A675521FC721}"/>
              </a:ext>
            </a:extLst>
          </p:cNvPr>
          <p:cNvSpPr txBox="1"/>
          <p:nvPr/>
        </p:nvSpPr>
        <p:spPr>
          <a:xfrm>
            <a:off x="6405852" y="22971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33D383-37E1-404B-A1A6-4786C09F6767}"/>
              </a:ext>
            </a:extLst>
          </p:cNvPr>
          <p:cNvSpPr txBox="1"/>
          <p:nvPr/>
        </p:nvSpPr>
        <p:spPr>
          <a:xfrm>
            <a:off x="6760264" y="26512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$</a:t>
            </a:r>
            <a:endParaRPr lang="ko-KR" altLang="en-US" dirty="0"/>
          </a:p>
        </p:txBody>
      </p:sp>
      <p:cxnSp>
        <p:nvCxnSpPr>
          <p:cNvPr id="1048" name="직선 화살표 연결선 1047">
            <a:extLst>
              <a:ext uri="{FF2B5EF4-FFF2-40B4-BE49-F238E27FC236}">
                <a16:creationId xmlns:a16="http://schemas.microsoft.com/office/drawing/2014/main" id="{904B9813-C474-4AD5-985B-99C9857D9AB8}"/>
              </a:ext>
            </a:extLst>
          </p:cNvPr>
          <p:cNvCxnSpPr>
            <a:cxnSpLocks/>
            <a:endCxn id="3" idx="2"/>
          </p:cNvCxnSpPr>
          <p:nvPr/>
        </p:nvCxnSpPr>
        <p:spPr>
          <a:xfrm flipH="1" flipV="1">
            <a:off x="1108186" y="2830863"/>
            <a:ext cx="7573894" cy="2364279"/>
          </a:xfrm>
          <a:prstGeom prst="straightConnector1">
            <a:avLst/>
          </a:prstGeom>
          <a:ln w="60325">
            <a:solidFill>
              <a:srgbClr val="E3715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8AFD579-FF5A-421B-8161-C3A3972E461A}"/>
              </a:ext>
            </a:extLst>
          </p:cNvPr>
          <p:cNvSpPr txBox="1"/>
          <p:nvPr/>
        </p:nvSpPr>
        <p:spPr>
          <a:xfrm>
            <a:off x="2581498" y="2940559"/>
            <a:ext cx="54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$</a:t>
            </a:r>
            <a:endParaRPr lang="ko-KR" altLang="en-US" sz="4800" b="1" dirty="0"/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4A99A590-E5EE-4343-8D3E-9E2736C1FCA3}"/>
              </a:ext>
            </a:extLst>
          </p:cNvPr>
          <p:cNvSpPr txBox="1"/>
          <p:nvPr/>
        </p:nvSpPr>
        <p:spPr>
          <a:xfrm>
            <a:off x="5739574" y="388182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낙찰에 실패한 사람들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E5BDB94-8117-4A14-A8F5-DF6BE5C88F36}"/>
              </a:ext>
            </a:extLst>
          </p:cNvPr>
          <p:cNvSpPr txBox="1"/>
          <p:nvPr/>
        </p:nvSpPr>
        <p:spPr>
          <a:xfrm>
            <a:off x="9123984" y="3881823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낙찰에 성공한 사람</a:t>
            </a:r>
          </a:p>
        </p:txBody>
      </p:sp>
      <p:sp>
        <p:nvSpPr>
          <p:cNvPr id="1051" name="화살표: 오른쪽 1050">
            <a:extLst>
              <a:ext uri="{FF2B5EF4-FFF2-40B4-BE49-F238E27FC236}">
                <a16:creationId xmlns:a16="http://schemas.microsoft.com/office/drawing/2014/main" id="{2664FA41-E7D7-44FB-B6B9-541D58D63511}"/>
              </a:ext>
            </a:extLst>
          </p:cNvPr>
          <p:cNvSpPr/>
          <p:nvPr/>
        </p:nvSpPr>
        <p:spPr>
          <a:xfrm>
            <a:off x="2779909" y="4788229"/>
            <a:ext cx="249058" cy="855021"/>
          </a:xfrm>
          <a:prstGeom prst="rightArrow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302BED74-1550-4E30-B797-802A75242BA2}"/>
              </a:ext>
            </a:extLst>
          </p:cNvPr>
          <p:cNvSpPr/>
          <p:nvPr/>
        </p:nvSpPr>
        <p:spPr>
          <a:xfrm>
            <a:off x="4951278" y="4836737"/>
            <a:ext cx="249058" cy="855021"/>
          </a:xfrm>
          <a:prstGeom prst="rightArrow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648D7C8-E8EE-4ADD-B978-FF7FE0508AC3}"/>
              </a:ext>
            </a:extLst>
          </p:cNvPr>
          <p:cNvSpPr txBox="1"/>
          <p:nvPr/>
        </p:nvSpPr>
        <p:spPr>
          <a:xfrm>
            <a:off x="8240410" y="100193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adam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EFB0637-C030-470A-BA00-1B5297D6D739}"/>
              </a:ext>
            </a:extLst>
          </p:cNvPr>
          <p:cNvSpPr txBox="1"/>
          <p:nvPr/>
        </p:nvSpPr>
        <p:spPr>
          <a:xfrm>
            <a:off x="9281761" y="1017837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daniel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8E5A0E9-610F-4ADD-8FD7-1926482BE8E2}"/>
              </a:ext>
            </a:extLst>
          </p:cNvPr>
          <p:cNvSpPr txBox="1"/>
          <p:nvPr/>
        </p:nvSpPr>
        <p:spPr>
          <a:xfrm>
            <a:off x="8071548" y="214449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thomas</a:t>
            </a:r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77ACD-C405-45F8-AE61-B42BFE93D3E6}"/>
              </a:ext>
            </a:extLst>
          </p:cNvPr>
          <p:cNvSpPr txBox="1"/>
          <p:nvPr/>
        </p:nvSpPr>
        <p:spPr>
          <a:xfrm>
            <a:off x="9365918" y="216976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john</a:t>
            </a:r>
            <a:endParaRPr lang="ko-KR" altLang="en-US" dirty="0"/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0C21EDBE-4C55-4BAA-9D2F-049D34378602}"/>
              </a:ext>
            </a:extLst>
          </p:cNvPr>
          <p:cNvSpPr txBox="1"/>
          <p:nvPr/>
        </p:nvSpPr>
        <p:spPr>
          <a:xfrm>
            <a:off x="3176776" y="642943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4. </a:t>
            </a:r>
            <a:r>
              <a:rPr lang="ko-KR" altLang="en-US" b="1" dirty="0">
                <a:highlight>
                  <a:srgbClr val="FFFF00"/>
                </a:highlight>
              </a:rPr>
              <a:t>경매 마감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142BEB-C944-44AB-9420-34FDE8CA3546}"/>
              </a:ext>
            </a:extLst>
          </p:cNvPr>
          <p:cNvSpPr txBox="1"/>
          <p:nvPr/>
        </p:nvSpPr>
        <p:spPr>
          <a:xfrm rot="21436272">
            <a:off x="4401895" y="3340132"/>
            <a:ext cx="29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3. </a:t>
            </a:r>
            <a:r>
              <a:rPr lang="ko-KR" altLang="en-US" b="1" dirty="0">
                <a:highlight>
                  <a:srgbClr val="FFFF00"/>
                </a:highlight>
              </a:rPr>
              <a:t>경매모임통장 자동 참여</a:t>
            </a:r>
          </a:p>
        </p:txBody>
      </p:sp>
      <p:sp>
        <p:nvSpPr>
          <p:cNvPr id="1055" name="직사각형 1054">
            <a:extLst>
              <a:ext uri="{FF2B5EF4-FFF2-40B4-BE49-F238E27FC236}">
                <a16:creationId xmlns:a16="http://schemas.microsoft.com/office/drawing/2014/main" id="{4EF6A49B-12A8-498B-9BF9-3787CE111149}"/>
              </a:ext>
            </a:extLst>
          </p:cNvPr>
          <p:cNvSpPr/>
          <p:nvPr/>
        </p:nvSpPr>
        <p:spPr>
          <a:xfrm>
            <a:off x="4460295" y="6961009"/>
            <a:ext cx="6718370" cy="2933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616CF2-8CF3-41FD-813B-FDD5E8BAB750}"/>
              </a:ext>
            </a:extLst>
          </p:cNvPr>
          <p:cNvSpPr txBox="1"/>
          <p:nvPr/>
        </p:nvSpPr>
        <p:spPr>
          <a:xfrm>
            <a:off x="5845991" y="6429439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5. </a:t>
            </a:r>
            <a:r>
              <a:rPr lang="ko-KR" altLang="en-US" b="1" dirty="0" err="1">
                <a:highlight>
                  <a:srgbClr val="FFFF00"/>
                </a:highlight>
              </a:rPr>
              <a:t>입찰액</a:t>
            </a:r>
            <a:r>
              <a:rPr lang="ko-KR" altLang="en-US" b="1" dirty="0">
                <a:highlight>
                  <a:srgbClr val="FFFF00"/>
                </a:highlight>
              </a:rPr>
              <a:t> 자동 환급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88CAD1B-EE5C-49C0-B039-926A31969841}"/>
              </a:ext>
            </a:extLst>
          </p:cNvPr>
          <p:cNvSpPr txBox="1"/>
          <p:nvPr/>
        </p:nvSpPr>
        <p:spPr>
          <a:xfrm>
            <a:off x="8573342" y="5545743"/>
            <a:ext cx="355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highlight>
                  <a:srgbClr val="FFFF00"/>
                </a:highlight>
              </a:rPr>
              <a:t>6. </a:t>
            </a:r>
            <a:r>
              <a:rPr lang="ko-KR" altLang="en-US" b="1" dirty="0">
                <a:highlight>
                  <a:srgbClr val="FFFF00"/>
                </a:highlight>
              </a:rPr>
              <a:t>매입확정 </a:t>
            </a:r>
            <a:r>
              <a:rPr lang="en-US" altLang="ko-KR" b="1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highlight>
                  <a:srgbClr val="FFFF00"/>
                </a:highlight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</a:rPr>
              <a:t>낙찰액</a:t>
            </a:r>
            <a:r>
              <a:rPr lang="ko-KR" altLang="en-US" b="1" dirty="0">
                <a:highlight>
                  <a:srgbClr val="FFFF00"/>
                </a:highlight>
              </a:rPr>
              <a:t> 자동 송금</a:t>
            </a:r>
          </a:p>
        </p:txBody>
      </p:sp>
    </p:spTree>
    <p:extLst>
      <p:ext uri="{BB962C8B-B14F-4D97-AF65-F5344CB8AC3E}">
        <p14:creationId xmlns:p14="http://schemas.microsoft.com/office/powerpoint/2010/main" val="173811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3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Business(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84F7C-76EF-4D70-A2FB-AF5FC55F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하피_시연영상_배경음악추가">
            <a:hlinkClick r:id="" action="ppaction://media"/>
            <a:extLst>
              <a:ext uri="{FF2B5EF4-FFF2-40B4-BE49-F238E27FC236}">
                <a16:creationId xmlns:a16="http://schemas.microsoft.com/office/drawing/2014/main" id="{8D814EE0-2795-4440-AA84-F7786E97C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9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기능 및 사용기술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C681974-FBFF-4AA1-8521-5EF2C2A50744}"/>
              </a:ext>
            </a:extLst>
          </p:cNvPr>
          <p:cNvSpPr/>
          <p:nvPr/>
        </p:nvSpPr>
        <p:spPr>
          <a:xfrm>
            <a:off x="902730" y="1432095"/>
            <a:ext cx="10386538" cy="554853"/>
          </a:xfrm>
          <a:prstGeom prst="round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bg1"/>
                </a:solidFill>
              </a:rPr>
              <a:t>SPRING MVC </a:t>
            </a:r>
            <a:r>
              <a:rPr lang="ko-KR" altLang="en-US" b="1" dirty="0">
                <a:solidFill>
                  <a:schemeClr val="bg1"/>
                </a:solidFill>
              </a:rPr>
              <a:t>패턴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기반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653AF4-2502-49E6-9805-3CA88AADB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66" y="2358697"/>
            <a:ext cx="10433467" cy="3581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7317B4-EAF4-4F52-A0CB-1E2C41716AC8}"/>
              </a:ext>
            </a:extLst>
          </p:cNvPr>
          <p:cNvSpPr txBox="1"/>
          <p:nvPr/>
        </p:nvSpPr>
        <p:spPr>
          <a:xfrm>
            <a:off x="5666816" y="6312085"/>
            <a:ext cx="652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-US" altLang="ko-KR" dirty="0">
                <a:hlinkClick r:id="rId4"/>
              </a:rPr>
              <a:t>https://m.blog.naver.com/PostList.nhn?blogId=scw0531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C40B5-AE3F-4F49-9887-B2C1D89E320E}"/>
              </a:ext>
            </a:extLst>
          </p:cNvPr>
          <p:cNvSpPr txBox="1"/>
          <p:nvPr/>
        </p:nvSpPr>
        <p:spPr>
          <a:xfrm>
            <a:off x="10650544" y="542590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C4A3E0-9A03-424B-BF52-F89C187E6EF6}"/>
              </a:ext>
            </a:extLst>
          </p:cNvPr>
          <p:cNvSpPr txBox="1"/>
          <p:nvPr/>
        </p:nvSpPr>
        <p:spPr>
          <a:xfrm>
            <a:off x="8540519" y="1986947"/>
            <a:ext cx="777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M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10557B-0337-4893-8C61-E8501922A4B1}"/>
              </a:ext>
            </a:extLst>
          </p:cNvPr>
          <p:cNvSpPr txBox="1"/>
          <p:nvPr/>
        </p:nvSpPr>
        <p:spPr>
          <a:xfrm>
            <a:off x="3948297" y="3626169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C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864986-580B-4322-B825-1EA8DACE0A45}"/>
              </a:ext>
            </a:extLst>
          </p:cNvPr>
          <p:cNvSpPr txBox="1"/>
          <p:nvPr/>
        </p:nvSpPr>
        <p:spPr>
          <a:xfrm>
            <a:off x="1317970" y="4149516"/>
            <a:ext cx="598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V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299132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endParaRPr kumimoji="0" lang="ko-KR" altLang="en-US" sz="3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484F7C-76EF-4D70-A2FB-AF5FC55F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6A20B13-6365-4898-B478-83729FDBD1AC}"/>
              </a:ext>
            </a:extLst>
          </p:cNvPr>
          <p:cNvSpPr/>
          <p:nvPr/>
        </p:nvSpPr>
        <p:spPr>
          <a:xfrm>
            <a:off x="499545" y="2164818"/>
            <a:ext cx="3752524" cy="4556657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입찰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입찰하기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입찰 현황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경매 결과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입찰한 경매목록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낙찰한 경매목록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매입확정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환불요청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경매상품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상품 목록 조회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인기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최신순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상품 카테고리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상품 상세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상품 검색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관심상품 등록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좋아요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관심상품 목록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BD20C23A-2757-4522-BD2C-F317F9D8A8D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C742954-EFE8-475A-9338-4CF10D6F897C}"/>
              </a:ext>
            </a:extLst>
          </p:cNvPr>
          <p:cNvSpPr/>
          <p:nvPr/>
        </p:nvSpPr>
        <p:spPr>
          <a:xfrm>
            <a:off x="121143" y="1216072"/>
            <a:ext cx="2087484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전체 기능 요약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2D5E65-A097-4D36-B73F-00C0A7645DC3}"/>
              </a:ext>
            </a:extLst>
          </p:cNvPr>
          <p:cNvSpPr/>
          <p:nvPr/>
        </p:nvSpPr>
        <p:spPr>
          <a:xfrm>
            <a:off x="4367027" y="2134655"/>
            <a:ext cx="3752524" cy="4556657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출품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출품하기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출품한 경매상품 목록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입찰자의 입찰 현황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경매 결과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출품한 경매 마감목록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기타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환불 승인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8D4789E-2CA8-4677-A3B4-D50874CC46EB}"/>
              </a:ext>
            </a:extLst>
          </p:cNvPr>
          <p:cNvSpPr/>
          <p:nvPr/>
        </p:nvSpPr>
        <p:spPr>
          <a:xfrm>
            <a:off x="8258338" y="2134654"/>
            <a:ext cx="3752524" cy="4556657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알림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알림 메시지 수신 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앱</a:t>
            </a:r>
            <a:r>
              <a:rPr lang="en-US" altLang="ko-KR" dirty="0">
                <a:solidFill>
                  <a:schemeClr val="tx1"/>
                </a:solidFill>
                <a:sym typeface="Wingdings" panose="05000000000000000000" pitchFamily="2" charset="2"/>
              </a:rPr>
              <a:t>/SMS)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sym typeface="Wingdings" panose="05000000000000000000" pitchFamily="2" charset="2"/>
              </a:rPr>
              <a:t>알림설정</a:t>
            </a: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 변경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b="1" dirty="0">
                <a:solidFill>
                  <a:schemeClr val="tx1"/>
                </a:solidFill>
                <a:sym typeface="Wingdings" panose="05000000000000000000" pitchFamily="2" charset="2"/>
              </a:rPr>
              <a:t>회원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회원가입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회원정보 수정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비밀번호 변경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회원탈퇴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로그아웃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b="1" dirty="0" err="1">
                <a:solidFill>
                  <a:schemeClr val="tx1"/>
                </a:solidFill>
                <a:sym typeface="Wingdings" panose="05000000000000000000" pitchFamily="2" charset="2"/>
              </a:rPr>
              <a:t>오픈뱅킹</a:t>
            </a:r>
            <a:endParaRPr lang="en-US" altLang="ko-KR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계좌 등록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계좌 조회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sym typeface="Wingdings" panose="05000000000000000000" pitchFamily="2" charset="2"/>
              </a:rPr>
              <a:t>계좌 삭제</a:t>
            </a:r>
            <a:endParaRPr lang="en-US" altLang="ko-KR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F17026-D021-4428-9427-87DC92F2DAC1}"/>
              </a:ext>
            </a:extLst>
          </p:cNvPr>
          <p:cNvSpPr txBox="1"/>
          <p:nvPr/>
        </p:nvSpPr>
        <p:spPr>
          <a:xfrm>
            <a:off x="360758" y="1741838"/>
            <a:ext cx="1107996" cy="46166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입찰자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E12A53-E291-4030-AEDE-908568CE93A6}"/>
              </a:ext>
            </a:extLst>
          </p:cNvPr>
          <p:cNvSpPr txBox="1"/>
          <p:nvPr/>
        </p:nvSpPr>
        <p:spPr>
          <a:xfrm>
            <a:off x="4228240" y="1741838"/>
            <a:ext cx="1107996" cy="461665"/>
          </a:xfrm>
          <a:prstGeom prst="rect">
            <a:avLst/>
          </a:prstGeom>
          <a:solidFill>
            <a:srgbClr val="E37156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solidFill>
                  <a:schemeClr val="bg1"/>
                </a:solidFill>
              </a:rPr>
              <a:t>출품자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292E7C-8867-480C-A475-0D7A5C1266D1}"/>
              </a:ext>
            </a:extLst>
          </p:cNvPr>
          <p:cNvSpPr txBox="1"/>
          <p:nvPr/>
        </p:nvSpPr>
        <p:spPr>
          <a:xfrm>
            <a:off x="8056602" y="1741838"/>
            <a:ext cx="820112" cy="461665"/>
          </a:xfrm>
          <a:prstGeom prst="rect">
            <a:avLst/>
          </a:prstGeom>
          <a:solidFill>
            <a:srgbClr val="E37156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공통</a:t>
            </a:r>
          </a:p>
        </p:txBody>
      </p:sp>
    </p:spTree>
    <p:extLst>
      <p:ext uri="{BB962C8B-B14F-4D97-AF65-F5344CB8AC3E}">
        <p14:creationId xmlns:p14="http://schemas.microsoft.com/office/powerpoint/2010/main" val="2159144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BD20C23A-2757-4522-BD2C-F317F9D8A8D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D25B9-3CF5-4FA2-9044-993CF45E35EC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및 사용기술 </a:t>
            </a:r>
            <a:endParaRPr kumimoji="0" lang="ko-KR" altLang="en-US" sz="3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FAF509-65AB-4F38-A728-5A4F2547AD32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88F878-6B5D-47F4-805E-F3E44CA5BEBA}"/>
              </a:ext>
            </a:extLst>
          </p:cNvPr>
          <p:cNvSpPr/>
          <p:nvPr/>
        </p:nvSpPr>
        <p:spPr>
          <a:xfrm>
            <a:off x="121142" y="1216072"/>
            <a:ext cx="3888149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b="1" dirty="0"/>
              <a:t>기능 상세보기 </a:t>
            </a:r>
            <a:r>
              <a:rPr lang="en-US" altLang="ko-KR" sz="2000" b="1" dirty="0"/>
              <a:t>1:  </a:t>
            </a:r>
            <a:r>
              <a:rPr lang="ko-KR" altLang="en-US" sz="2000" b="1" dirty="0"/>
              <a:t>레이지 로딩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38EF67F-3948-4B7D-8545-F0CEE0060EC2}"/>
              </a:ext>
            </a:extLst>
          </p:cNvPr>
          <p:cNvSpPr/>
          <p:nvPr/>
        </p:nvSpPr>
        <p:spPr>
          <a:xfrm>
            <a:off x="188954" y="1799693"/>
            <a:ext cx="5907046" cy="4921782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bg1"/>
                </a:solidFill>
                <a:highlight>
                  <a:srgbClr val="008000"/>
                </a:highlight>
                <a:sym typeface="Wingdings" panose="05000000000000000000" pitchFamily="2" charset="2"/>
              </a:rPr>
              <a:t>설명</a:t>
            </a:r>
            <a:endParaRPr lang="en-US" altLang="ko-KR" sz="1400" dirty="0">
              <a:solidFill>
                <a:schemeClr val="bg1"/>
              </a:solidFill>
              <a:highlight>
                <a:srgbClr val="0080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스크롤 내림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에 따라 데이터를 불러오는 형태</a:t>
            </a:r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데이터 로딩 부하를 줄이는 방법</a:t>
            </a:r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highlight>
                  <a:srgbClr val="008000"/>
                </a:highlight>
                <a:sym typeface="Wingdings" panose="05000000000000000000" pitchFamily="2" charset="2"/>
              </a:rPr>
              <a:t>사용기술</a:t>
            </a:r>
            <a:endParaRPr lang="en-US" altLang="ko-KR" sz="2400" b="1" dirty="0">
              <a:solidFill>
                <a:schemeClr val="bg1"/>
              </a:solidFill>
              <a:highlight>
                <a:srgbClr val="0080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Ajax 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통신</a:t>
            </a:r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scroll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이벤트 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javascript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highlight>
                  <a:srgbClr val="008000"/>
                </a:highlight>
                <a:sym typeface="Wingdings" panose="05000000000000000000" pitchFamily="2" charset="2"/>
              </a:rPr>
              <a:t>적용된 부분</a:t>
            </a:r>
            <a:endParaRPr lang="en-US" altLang="ko-KR" sz="2400" b="1" dirty="0">
              <a:solidFill>
                <a:schemeClr val="bg1"/>
              </a:solidFill>
              <a:highlight>
                <a:srgbClr val="008000"/>
              </a:highlight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경매 목록 불러오기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인기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최신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알림</a:t>
            </a:r>
            <a:r>
              <a:rPr lang="en-US" altLang="ko-KR" sz="24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메세지</a:t>
            </a:r>
            <a:endParaRPr lang="en-US" altLang="ko-KR" sz="240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22" name="레이지로딩">
            <a:hlinkClick r:id="" action="ppaction://media"/>
            <a:extLst>
              <a:ext uri="{FF2B5EF4-FFF2-40B4-BE49-F238E27FC236}">
                <a16:creationId xmlns:a16="http://schemas.microsoft.com/office/drawing/2014/main" id="{F003CF7A-BDFB-4E9C-82F6-4AE042EE52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21501" y="1496184"/>
            <a:ext cx="36576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5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53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BD20C23A-2757-4522-BD2C-F317F9D8A8D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D25B9-3CF5-4FA2-9044-993CF45E35EC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기능 및 사용기술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FAF509-65AB-4F38-A728-5A4F2547AD32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88F878-6B5D-47F4-805E-F3E44CA5BEBA}"/>
              </a:ext>
            </a:extLst>
          </p:cNvPr>
          <p:cNvSpPr/>
          <p:nvPr/>
        </p:nvSpPr>
        <p:spPr>
          <a:xfrm>
            <a:off x="121142" y="1216072"/>
            <a:ext cx="4204115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상세보기 </a:t>
            </a: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2: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lang="ko-KR" altLang="en-US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자동 작업 처리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38EF67F-3948-4B7D-8545-F0CEE0060EC2}"/>
              </a:ext>
            </a:extLst>
          </p:cNvPr>
          <p:cNvSpPr/>
          <p:nvPr/>
        </p:nvSpPr>
        <p:spPr>
          <a:xfrm>
            <a:off x="188954" y="1804268"/>
            <a:ext cx="5907046" cy="4921782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설명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조건에 맞는 특정 시간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이 되면 시스템이 필요한 일을 자동으로 수행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사용기술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스프링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Job Scheduler 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cron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SMS API (</a:t>
            </a:r>
            <a:r>
              <a:rPr lang="en-US" altLang="ko-KR" sz="2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coolsms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적용부분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경매마감 처리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sym typeface="Wingdings" panose="05000000000000000000" pitchFamily="2" charset="2"/>
              </a:rPr>
              <a:t>경매마감 알림</a:t>
            </a:r>
            <a:r>
              <a:rPr lang="en-US" altLang="ko-KR" sz="2400" dirty="0">
                <a:solidFill>
                  <a:prstClr val="black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prstClr val="black"/>
                </a:solidFill>
                <a:sym typeface="Wingdings" panose="05000000000000000000" pitchFamily="2" charset="2"/>
              </a:rPr>
              <a:t>마감임박 알림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구매확정 처리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(15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일 기한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4423CF-9BA1-46BF-961C-F824B07A5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975" y="1621875"/>
            <a:ext cx="5181600" cy="1743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D8673C-1D2A-44FD-A671-5773404C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574" y="3852300"/>
            <a:ext cx="2743201" cy="25503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2C41FF-2105-491E-8742-0C12CC5D1B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1142" y="4824098"/>
            <a:ext cx="2861904" cy="154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BE19BE-BE6C-4519-AC3A-21C589696DCD}"/>
              </a:ext>
            </a:extLst>
          </p:cNvPr>
          <p:cNvSpPr txBox="1"/>
          <p:nvPr/>
        </p:nvSpPr>
        <p:spPr>
          <a:xfrm>
            <a:off x="6353975" y="1234307"/>
            <a:ext cx="246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Job Scheduler (</a:t>
            </a:r>
            <a:r>
              <a:rPr lang="en-US" altLang="ko-KR" b="1" dirty="0" err="1"/>
              <a:t>cron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DB8174-7DA6-45FE-8470-FF541DDB1085}"/>
              </a:ext>
            </a:extLst>
          </p:cNvPr>
          <p:cNvSpPr txBox="1"/>
          <p:nvPr/>
        </p:nvSpPr>
        <p:spPr>
          <a:xfrm>
            <a:off x="9149694" y="3483519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APP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238BB0-1FCF-445C-A945-6ECD93C55820}"/>
              </a:ext>
            </a:extLst>
          </p:cNvPr>
          <p:cNvSpPr txBox="1"/>
          <p:nvPr/>
        </p:nvSpPr>
        <p:spPr>
          <a:xfrm>
            <a:off x="6258868" y="3483519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SMS</a:t>
            </a:r>
            <a:endParaRPr lang="ko-KR" altLang="en-US" b="1" dirty="0"/>
          </a:p>
        </p:txBody>
      </p:sp>
      <p:pic>
        <p:nvPicPr>
          <p:cNvPr id="12" name="그림 11" descr="기어이(가) 표시된 사진&#10;&#10;자동 생성된 설명">
            <a:extLst>
              <a:ext uri="{FF2B5EF4-FFF2-40B4-BE49-F238E27FC236}">
                <a16:creationId xmlns:a16="http://schemas.microsoft.com/office/drawing/2014/main" id="{4C3FEA1E-11B2-4590-BD4E-2E0211D632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220" y="2227710"/>
            <a:ext cx="1715814" cy="12868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7AA9DC-2D3E-44BC-8EA0-93AD58D2A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1142" y="3911014"/>
            <a:ext cx="2840771" cy="70301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E52B49A3-62E8-4529-A42F-8E7E64D06DEA}"/>
              </a:ext>
            </a:extLst>
          </p:cNvPr>
          <p:cNvSpPr/>
          <p:nvPr/>
        </p:nvSpPr>
        <p:spPr>
          <a:xfrm>
            <a:off x="9273974" y="4759136"/>
            <a:ext cx="667170" cy="61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CAC66E9-D7DD-4217-A716-3DD0991BE725}"/>
              </a:ext>
            </a:extLst>
          </p:cNvPr>
          <p:cNvSpPr/>
          <p:nvPr/>
        </p:nvSpPr>
        <p:spPr>
          <a:xfrm>
            <a:off x="11433469" y="3761393"/>
            <a:ext cx="667170" cy="616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0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-1960771" y="2452344"/>
            <a:ext cx="976791" cy="9766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E37156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각 삼각형 57"/>
          <p:cNvSpPr/>
          <p:nvPr/>
        </p:nvSpPr>
        <p:spPr>
          <a:xfrm rot="16200000">
            <a:off x="-1960824" y="2452150"/>
            <a:ext cx="976907" cy="976792"/>
          </a:xfrm>
          <a:prstGeom prst="rtTriangle">
            <a:avLst/>
          </a:prstGeom>
          <a:solidFill>
            <a:srgbClr val="E37156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E37156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3334C6-5E1D-48BE-BB07-C44285C8A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282">
            <a:off x="-26276" y="7172924"/>
            <a:ext cx="2708022" cy="1803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E41237-4FEB-4210-817D-E86BB6E7AC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55" y="7178617"/>
            <a:ext cx="797264" cy="8473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06F2A8B-7A03-4A25-9367-D6D5B2A468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56" y="6858000"/>
            <a:ext cx="5334744" cy="3553321"/>
          </a:xfrm>
          <a:prstGeom prst="rect">
            <a:avLst/>
          </a:prstGeom>
          <a:noFill/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6CB0269-DECB-4671-9FE1-208683C5E582}"/>
              </a:ext>
            </a:extLst>
          </p:cNvPr>
          <p:cNvSpPr/>
          <p:nvPr/>
        </p:nvSpPr>
        <p:spPr>
          <a:xfrm>
            <a:off x="655480" y="1506756"/>
            <a:ext cx="10881041" cy="1666568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hanahafy.com</a:t>
            </a:r>
            <a:endParaRPr lang="en-US" altLang="ko-KR" sz="115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06575E4-353A-4FF3-A382-F726BB61913D}"/>
              </a:ext>
            </a:extLst>
          </p:cNvPr>
          <p:cNvSpPr/>
          <p:nvPr/>
        </p:nvSpPr>
        <p:spPr>
          <a:xfrm>
            <a:off x="1067093" y="3767959"/>
            <a:ext cx="4689987" cy="2895868"/>
          </a:xfrm>
          <a:prstGeom prst="rect">
            <a:avLst/>
          </a:prstGeom>
          <a:solidFill>
            <a:srgbClr val="27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b="1" dirty="0"/>
              <a:t>hana1	  hana2</a:t>
            </a:r>
            <a:endParaRPr lang="ko-KR" altLang="en-US" sz="4400" b="1" dirty="0"/>
          </a:p>
          <a:p>
            <a:pPr algn="ctr"/>
            <a:r>
              <a:rPr lang="en-US" altLang="ko-KR" sz="4400" b="1" dirty="0"/>
              <a:t>hana3	  hana4</a:t>
            </a:r>
            <a:endParaRPr lang="ko-KR" altLang="en-US" sz="4400" b="1" dirty="0"/>
          </a:p>
          <a:p>
            <a:pPr algn="ctr"/>
            <a:r>
              <a:rPr lang="en-US" altLang="ko-KR" sz="4400" b="1" dirty="0"/>
              <a:t>hana5	  hana6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79D467-FA0C-4AB9-87D9-070FEC97E0F8}"/>
              </a:ext>
            </a:extLst>
          </p:cNvPr>
          <p:cNvSpPr txBox="1"/>
          <p:nvPr/>
        </p:nvSpPr>
        <p:spPr>
          <a:xfrm>
            <a:off x="897585" y="3537126"/>
            <a:ext cx="1107996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아이디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C53582B-50BA-4B31-BBBD-C5DDFEC485C4}"/>
              </a:ext>
            </a:extLst>
          </p:cNvPr>
          <p:cNvSpPr/>
          <p:nvPr/>
        </p:nvSpPr>
        <p:spPr>
          <a:xfrm>
            <a:off x="6436732" y="3767959"/>
            <a:ext cx="4689987" cy="2895868"/>
          </a:xfrm>
          <a:prstGeom prst="rect">
            <a:avLst/>
          </a:prstGeom>
          <a:solidFill>
            <a:srgbClr val="27B2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b="1" dirty="0"/>
              <a:t>1212q</a:t>
            </a:r>
            <a:endParaRPr lang="ko-KR" altLang="en-US" sz="5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CF447-DC5F-45F0-9E56-41B58569528C}"/>
              </a:ext>
            </a:extLst>
          </p:cNvPr>
          <p:cNvSpPr txBox="1"/>
          <p:nvPr/>
        </p:nvSpPr>
        <p:spPr>
          <a:xfrm>
            <a:off x="6280746" y="3537126"/>
            <a:ext cx="1415772" cy="461665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비밀번호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6584824-5A3A-43F0-BCB7-52F7569DDFBA}"/>
              </a:ext>
            </a:extLst>
          </p:cNvPr>
          <p:cNvSpPr/>
          <p:nvPr/>
        </p:nvSpPr>
        <p:spPr>
          <a:xfrm>
            <a:off x="332158" y="604183"/>
            <a:ext cx="4120498" cy="9035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/>
              <a:t>Hello Hana TI !</a:t>
            </a:r>
            <a:endParaRPr lang="ko-KR" altLang="en-US" sz="40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788B4D-2707-4095-ADDB-69678E4B7C44}"/>
              </a:ext>
            </a:extLst>
          </p:cNvPr>
          <p:cNvSpPr/>
          <p:nvPr/>
        </p:nvSpPr>
        <p:spPr>
          <a:xfrm>
            <a:off x="9261987" y="147484"/>
            <a:ext cx="2930013" cy="781664"/>
          </a:xfrm>
          <a:prstGeom prst="rect">
            <a:avLst/>
          </a:prstGeom>
          <a:solidFill>
            <a:srgbClr val="E6E7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BD20C23A-2757-4522-BD2C-F317F9D8A8D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D25B9-3CF5-4FA2-9044-993CF45E35EC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기능 및 사용기술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FAF509-65AB-4F38-A728-5A4F2547AD32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88F878-6B5D-47F4-805E-F3E44CA5BEBA}"/>
              </a:ext>
            </a:extLst>
          </p:cNvPr>
          <p:cNvSpPr/>
          <p:nvPr/>
        </p:nvSpPr>
        <p:spPr>
          <a:xfrm>
            <a:off x="121142" y="1216072"/>
            <a:ext cx="5568458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상세보기 </a:t>
            </a: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최고입찰액 자동 업데이트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38EF67F-3948-4B7D-8545-F0CEE0060EC2}"/>
              </a:ext>
            </a:extLst>
          </p:cNvPr>
          <p:cNvSpPr/>
          <p:nvPr/>
        </p:nvSpPr>
        <p:spPr>
          <a:xfrm>
            <a:off x="188954" y="1799693"/>
            <a:ext cx="6012620" cy="4921782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설명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다른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사용자가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입찰할 시 최고입찰액 자동 업데이트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주기적인 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Ajax </a:t>
            </a:r>
            <a:r>
              <a:rPr lang="ko-KR" altLang="en-US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콜백</a:t>
            </a:r>
            <a:r>
              <a:rPr lang="ko-KR" altLang="en-US" sz="2400" dirty="0" err="1">
                <a:solidFill>
                  <a:prstClr val="black"/>
                </a:solidFill>
                <a:sym typeface="Wingdings" panose="05000000000000000000" pitchFamily="2" charset="2"/>
              </a:rPr>
              <a:t>에</a:t>
            </a:r>
            <a:r>
              <a:rPr lang="ko-KR" altLang="en-US" sz="2400" dirty="0">
                <a:solidFill>
                  <a:prstClr val="black"/>
                </a:solidFill>
                <a:sym typeface="Wingdings" panose="05000000000000000000" pitchFamily="2" charset="2"/>
              </a:rPr>
              <a:t> 따른 업데이트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사용기술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setInterval</a:t>
            </a: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 함수 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en-US" altLang="ko-KR" sz="24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javascript</a:t>
            </a:r>
            <a:r>
              <a:rPr lang="en-US" altLang="ko-KR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Ajax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통신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8000"/>
                </a:highligh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적용부분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8000"/>
              </a:highligh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최고입찰액 자동 업데이트</a:t>
            </a:r>
            <a:endParaRPr lang="en-US" altLang="ko-KR" sz="24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알림 개수 자동 업데이트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7" name="입찰액자동업데이트">
            <a:hlinkClick r:id="" action="ppaction://media"/>
            <a:extLst>
              <a:ext uri="{FF2B5EF4-FFF2-40B4-BE49-F238E27FC236}">
                <a16:creationId xmlns:a16="http://schemas.microsoft.com/office/drawing/2014/main" id="{CFA7C18C-BFB5-4C3C-81EA-21A0BC4F8E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2757" y="628040"/>
            <a:ext cx="10097634" cy="60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BD20C23A-2757-4522-BD2C-F317F9D8A8DC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6D25B9-3CF5-4FA2-9044-993CF45E35EC}"/>
              </a:ext>
            </a:extLst>
          </p:cNvPr>
          <p:cNvSpPr/>
          <p:nvPr/>
        </p:nvSpPr>
        <p:spPr>
          <a:xfrm>
            <a:off x="831436" y="117591"/>
            <a:ext cx="64696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3. </a:t>
            </a:r>
            <a:r>
              <a:rPr kumimoji="0" lang="ko-KR" altLang="en-US" sz="3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하피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기능 및 사용기술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3FAF509-65AB-4F38-A728-5A4F2547AD32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688F878-6B5D-47F4-805E-F3E44CA5BEBA}"/>
              </a:ext>
            </a:extLst>
          </p:cNvPr>
          <p:cNvSpPr/>
          <p:nvPr/>
        </p:nvSpPr>
        <p:spPr>
          <a:xfrm>
            <a:off x="121142" y="1216072"/>
            <a:ext cx="3888149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 상세보기 </a:t>
            </a:r>
            <a:r>
              <a:rPr lang="en-US" altLang="ko-KR" sz="20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검색 기능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38EF67F-3948-4B7D-8545-F0CEE0060EC2}"/>
              </a:ext>
            </a:extLst>
          </p:cNvPr>
          <p:cNvSpPr/>
          <p:nvPr/>
        </p:nvSpPr>
        <p:spPr>
          <a:xfrm>
            <a:off x="188954" y="1799693"/>
            <a:ext cx="5907046" cy="4921782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highlight>
                  <a:srgbClr val="008000"/>
                </a:highlight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설명</a:t>
            </a:r>
            <a:endParaRPr lang="en-US" altLang="ko-KR" sz="2400" b="1" dirty="0">
              <a:solidFill>
                <a:prstClr val="white"/>
              </a:solidFill>
              <a:highlight>
                <a:srgbClr val="008000"/>
              </a:highlight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원하는 키워드로 경매상품을 검색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highlight>
                  <a:srgbClr val="008000"/>
                </a:highlight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사용기술</a:t>
            </a:r>
            <a:endParaRPr lang="en-US" altLang="ko-KR" sz="2400" b="1" dirty="0">
              <a:solidFill>
                <a:prstClr val="white"/>
              </a:solidFill>
              <a:highlight>
                <a:srgbClr val="008000"/>
              </a:highlight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Ajax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통신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4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like </a:t>
            </a:r>
            <a:r>
              <a:rPr lang="ko-KR" altLang="en-US" sz="24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키워드를 활용한 </a:t>
            </a:r>
            <a:r>
              <a:rPr lang="en-US" altLang="ko-KR" sz="24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SELECT</a:t>
            </a:r>
            <a:r>
              <a:rPr lang="ko-KR" altLang="en-US" sz="24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문 </a:t>
            </a:r>
            <a:r>
              <a:rPr lang="en-US" altLang="ko-KR" sz="2400" noProof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(SQL)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highlight>
                  <a:srgbClr val="008000"/>
                </a:highlight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적용부분</a:t>
            </a:r>
            <a:endParaRPr lang="en-US" altLang="ko-KR" sz="2400" b="1" dirty="0">
              <a:solidFill>
                <a:prstClr val="white"/>
              </a:solidFill>
              <a:highlight>
                <a:srgbClr val="008000"/>
              </a:highlight>
              <a:latin typeface="맑은 고딕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경매 제목 및 내용으로 검색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EB1028-0C8C-4DAE-A482-6DF4235ED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812" y="1799693"/>
            <a:ext cx="4585388" cy="407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74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개발환경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467267-E406-405C-ABD2-0588F22E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F3685-76FC-4B5C-B2C3-96E12FADFD47}"/>
              </a:ext>
            </a:extLst>
          </p:cNvPr>
          <p:cNvSpPr txBox="1"/>
          <p:nvPr/>
        </p:nvSpPr>
        <p:spPr>
          <a:xfrm>
            <a:off x="229348" y="1534878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Language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0B0659-B172-4EAF-8B42-99CCC03EAD8D}"/>
              </a:ext>
            </a:extLst>
          </p:cNvPr>
          <p:cNvSpPr txBox="1"/>
          <p:nvPr/>
        </p:nvSpPr>
        <p:spPr>
          <a:xfrm>
            <a:off x="229348" y="2439402"/>
            <a:ext cx="1816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Framework</a:t>
            </a:r>
            <a:endParaRPr lang="ko-KR" alt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3458D-EAE5-4D5E-8319-54C0A35C273E}"/>
              </a:ext>
            </a:extLst>
          </p:cNvPr>
          <p:cNvSpPr txBox="1"/>
          <p:nvPr/>
        </p:nvSpPr>
        <p:spPr>
          <a:xfrm>
            <a:off x="229348" y="3343926"/>
            <a:ext cx="120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Library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337386-B07A-4CF7-8F69-51BF60745E35}"/>
              </a:ext>
            </a:extLst>
          </p:cNvPr>
          <p:cNvSpPr txBox="1"/>
          <p:nvPr/>
        </p:nvSpPr>
        <p:spPr>
          <a:xfrm>
            <a:off x="229348" y="4200795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8A2988-7748-4998-AF50-459C11C5F2FB}"/>
              </a:ext>
            </a:extLst>
          </p:cNvPr>
          <p:cNvSpPr txBox="1"/>
          <p:nvPr/>
        </p:nvSpPr>
        <p:spPr>
          <a:xfrm>
            <a:off x="229348" y="5111093"/>
            <a:ext cx="1117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Server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1C3AF3-83D9-4543-B61A-854E198A3A6C}"/>
              </a:ext>
            </a:extLst>
          </p:cNvPr>
          <p:cNvSpPr txBox="1"/>
          <p:nvPr/>
        </p:nvSpPr>
        <p:spPr>
          <a:xfrm>
            <a:off x="224151" y="602139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형상관리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43E2493-ED1D-424F-BD60-C47E760E44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26727" y="1260865"/>
            <a:ext cx="642078" cy="896427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F8AE424-0F62-40C5-B7EB-1F5BEB010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793" y="1346036"/>
            <a:ext cx="784639" cy="78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>
            <a:extLst>
              <a:ext uri="{FF2B5EF4-FFF2-40B4-BE49-F238E27FC236}">
                <a16:creationId xmlns:a16="http://schemas.microsoft.com/office/drawing/2014/main" id="{DD973DD5-9D2A-450C-BBD7-5EB2B0A95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46" y="1292335"/>
            <a:ext cx="929808" cy="92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F2A7B8EB-99D4-4EC6-8745-F2169FB0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22" y="1294529"/>
            <a:ext cx="603076" cy="84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Discover how to set up SQL on your Mac">
            <a:extLst>
              <a:ext uri="{FF2B5EF4-FFF2-40B4-BE49-F238E27FC236}">
                <a16:creationId xmlns:a16="http://schemas.microsoft.com/office/drawing/2014/main" id="{53416FAD-5918-4F71-874E-88E82064B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275" y="1247395"/>
            <a:ext cx="1680496" cy="945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9B236B-2AF5-473B-B6F1-9789C1926080}"/>
              </a:ext>
            </a:extLst>
          </p:cNvPr>
          <p:cNvCxnSpPr/>
          <p:nvPr/>
        </p:nvCxnSpPr>
        <p:spPr>
          <a:xfrm>
            <a:off x="315110" y="2235200"/>
            <a:ext cx="112128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ADA3138-3547-48FF-91C0-5E9E43EDFCD6}"/>
              </a:ext>
            </a:extLst>
          </p:cNvPr>
          <p:cNvCxnSpPr/>
          <p:nvPr/>
        </p:nvCxnSpPr>
        <p:spPr>
          <a:xfrm>
            <a:off x="258473" y="3164114"/>
            <a:ext cx="112128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848A017-7070-4B98-92B0-05B04F8C88E6}"/>
              </a:ext>
            </a:extLst>
          </p:cNvPr>
          <p:cNvCxnSpPr/>
          <p:nvPr/>
        </p:nvCxnSpPr>
        <p:spPr>
          <a:xfrm>
            <a:off x="224151" y="4017737"/>
            <a:ext cx="112128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94295A7-3225-430D-AB44-EA310518C8DF}"/>
              </a:ext>
            </a:extLst>
          </p:cNvPr>
          <p:cNvCxnSpPr/>
          <p:nvPr/>
        </p:nvCxnSpPr>
        <p:spPr>
          <a:xfrm>
            <a:off x="258473" y="4900653"/>
            <a:ext cx="112128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BD79F52-69DC-4FDA-9AD3-145E956E6D67}"/>
              </a:ext>
            </a:extLst>
          </p:cNvPr>
          <p:cNvCxnSpPr/>
          <p:nvPr/>
        </p:nvCxnSpPr>
        <p:spPr>
          <a:xfrm>
            <a:off x="330529" y="5756997"/>
            <a:ext cx="1121288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6" descr="Spring | Home">
            <a:extLst>
              <a:ext uri="{FF2B5EF4-FFF2-40B4-BE49-F238E27FC236}">
                <a16:creationId xmlns:a16="http://schemas.microsoft.com/office/drawing/2014/main" id="{AC0A68BC-3085-4887-B5D0-382F8109A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2443900"/>
            <a:ext cx="2201730" cy="56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8">
            <a:extLst>
              <a:ext uri="{FF2B5EF4-FFF2-40B4-BE49-F238E27FC236}">
                <a16:creationId xmlns:a16="http://schemas.microsoft.com/office/drawing/2014/main" id="{3D371387-95B6-42A8-825B-3AD1894CD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634" y="2333507"/>
            <a:ext cx="711518" cy="71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0">
            <a:extLst>
              <a:ext uri="{FF2B5EF4-FFF2-40B4-BE49-F238E27FC236}">
                <a16:creationId xmlns:a16="http://schemas.microsoft.com/office/drawing/2014/main" id="{52125F48-522A-4019-894A-04EBCDDD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13" y="2310452"/>
            <a:ext cx="1211488" cy="90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2" descr="jquery">
            <a:extLst>
              <a:ext uri="{FF2B5EF4-FFF2-40B4-BE49-F238E27FC236}">
                <a16:creationId xmlns:a16="http://schemas.microsoft.com/office/drawing/2014/main" id="{B9C54E1B-841F-4285-AD48-1A1C7210D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27" y="3224851"/>
            <a:ext cx="769605" cy="769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wow.js">
            <a:extLst>
              <a:ext uri="{FF2B5EF4-FFF2-40B4-BE49-F238E27FC236}">
                <a16:creationId xmlns:a16="http://schemas.microsoft.com/office/drawing/2014/main" id="{0B2B735A-0BA2-4832-9FE9-FEBF3D124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014" y="3338783"/>
            <a:ext cx="1659379" cy="5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6">
            <a:extLst>
              <a:ext uri="{FF2B5EF4-FFF2-40B4-BE49-F238E27FC236}">
                <a16:creationId xmlns:a16="http://schemas.microsoft.com/office/drawing/2014/main" id="{C6C2A7A3-BCE6-41F7-9D4F-E8E6D1214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70" y="2976157"/>
            <a:ext cx="1712655" cy="128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91BCFC9-09D1-44C9-8577-9127881078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1402" y="3251048"/>
            <a:ext cx="1178618" cy="7063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1394BF3-2C7D-4A13-8386-3D439CD7F929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28197" y="3338783"/>
            <a:ext cx="2108964" cy="686048"/>
          </a:xfrm>
          <a:prstGeom prst="rect">
            <a:avLst/>
          </a:prstGeom>
        </p:spPr>
      </p:pic>
      <p:pic>
        <p:nvPicPr>
          <p:cNvPr id="34" name="Picture 28" descr="Oracle 11g Database">
            <a:extLst>
              <a:ext uri="{FF2B5EF4-FFF2-40B4-BE49-F238E27FC236}">
                <a16:creationId xmlns:a16="http://schemas.microsoft.com/office/drawing/2014/main" id="{91FA385E-EB96-4FD0-B10D-430936513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048" y="3787381"/>
            <a:ext cx="2459655" cy="137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0" descr="Install Tomcat">
            <a:extLst>
              <a:ext uri="{FF2B5EF4-FFF2-40B4-BE49-F238E27FC236}">
                <a16:creationId xmlns:a16="http://schemas.microsoft.com/office/drawing/2014/main" id="{D37EDA69-5B3E-46DF-8191-B90796C61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969" y="4959859"/>
            <a:ext cx="1461667" cy="7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2" descr="post-thumbnail">
            <a:extLst>
              <a:ext uri="{FF2B5EF4-FFF2-40B4-BE49-F238E27FC236}">
                <a16:creationId xmlns:a16="http://schemas.microsoft.com/office/drawing/2014/main" id="{A8509D13-E6C3-4E26-A8B3-B00A3B02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011" y="4969972"/>
            <a:ext cx="1245246" cy="7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2" descr="post-thumbnail">
            <a:extLst>
              <a:ext uri="{FF2B5EF4-FFF2-40B4-BE49-F238E27FC236}">
                <a16:creationId xmlns:a16="http://schemas.microsoft.com/office/drawing/2014/main" id="{78E3FF41-A7D6-498B-8A05-57BA11F02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24" y="4058725"/>
            <a:ext cx="1245246" cy="75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4" descr="Image for post">
            <a:extLst>
              <a:ext uri="{FF2B5EF4-FFF2-40B4-BE49-F238E27FC236}">
                <a16:creationId xmlns:a16="http://schemas.microsoft.com/office/drawing/2014/main" id="{95270627-D81B-40B5-A731-245F36AB8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83" y="6006282"/>
            <a:ext cx="1505098" cy="62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03198412-57A2-43E5-8002-F8BFE5787934}"/>
              </a:ext>
            </a:extLst>
          </p:cNvPr>
          <p:cNvSpPr/>
          <p:nvPr/>
        </p:nvSpPr>
        <p:spPr>
          <a:xfrm>
            <a:off x="3651489" y="3965896"/>
            <a:ext cx="2546186" cy="2040386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66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BA46CE-E76E-4408-83AC-AAAA3C416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B42856-5EDD-4ABC-B688-DDCC5C887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8823"/>
            <a:ext cx="12765365" cy="703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01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B21ECFFE-2E74-4927-B26E-DC9BE143F358}"/>
              </a:ext>
            </a:extLst>
          </p:cNvPr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85C1A76B-45B1-4CA0-BA96-11ED60517DBC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DC270FA-0281-44B4-A00F-EFDA05ED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0" y="1194927"/>
            <a:ext cx="11093000" cy="55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61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CA3A40-8B7B-4174-A5BB-09E25D829380}"/>
              </a:ext>
            </a:extLst>
          </p:cNvPr>
          <p:cNvSpPr txBox="1"/>
          <p:nvPr/>
        </p:nvSpPr>
        <p:spPr>
          <a:xfrm>
            <a:off x="429224" y="1692322"/>
            <a:ext cx="5961888" cy="35817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</a:t>
            </a:r>
            <a:endParaRPr lang="en-US" altLang="ko-KR" sz="2000" b="1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생활금융 플랫폼 확장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낙찰 시 청구되는 구매수수료를 통한 수익창출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모임통장을 통해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명으로부터 수신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판매자는 정보경제학적 최선의 선택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낙찰자는 수요 충족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2000" b="1" dirty="0">
                <a:solidFill>
                  <a:schemeClr val="bg1"/>
                </a:solidFill>
                <a:highlight>
                  <a:srgbClr val="0000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활용방안</a:t>
            </a:r>
            <a:endParaRPr lang="en-US" altLang="ko-KR" sz="2000" b="1" dirty="0">
              <a:solidFill>
                <a:schemeClr val="bg1"/>
              </a:solidFill>
              <a:highlight>
                <a:srgbClr val="0000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B2C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거래를 넘어서 기업과의 협약을 통해 브랜드 상품 판매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추첨으로 상품을 판매했던 방식에서 경매 방식으로 전환 가능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31436" y="117591"/>
            <a:ext cx="81833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 및 활용방안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E985A-3104-4B84-ACC1-7347CB76F1E6}"/>
              </a:ext>
            </a:extLst>
          </p:cNvPr>
          <p:cNvSpPr txBox="1"/>
          <p:nvPr/>
        </p:nvSpPr>
        <p:spPr>
          <a:xfrm>
            <a:off x="919214" y="7251971"/>
            <a:ext cx="7008347" cy="11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부유층들만 누릴 수 있는 거래방식이라는 선입견이 강하다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선입견을 깰 수 있는 저가의 간편 경매 플랫폼을 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만들어 보고자 프로젝트를 기획하였다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구할 수 있는 기성품이 늘어가면서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071D8D-2838-41F1-8211-DEBAF31D9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93" y="7897726"/>
            <a:ext cx="2509516" cy="51584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245A83-29EA-4674-BB8E-982ACEFC1F69}"/>
              </a:ext>
            </a:extLst>
          </p:cNvPr>
          <p:cNvSpPr/>
          <p:nvPr/>
        </p:nvSpPr>
        <p:spPr>
          <a:xfrm>
            <a:off x="7480229" y="7121119"/>
            <a:ext cx="1286013" cy="288235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4860D72-F050-4432-A7E0-E135FF14C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263" y="1451914"/>
            <a:ext cx="5397380" cy="404676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1AD5B9-2133-48FA-BAC6-F5AEBCF8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45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8183396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8. </a:t>
            </a:r>
            <a:r>
              <a:rPr kumimoji="0" lang="ko-KR" altLang="en-US" sz="3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보완사항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1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HAFY_Hana</a:t>
            </a:r>
            <a:r>
              <a:rPr kumimoji="0" lang="en-US" altLang="ko-KR" sz="1200" b="1" i="1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Auction For You</a:t>
            </a:r>
            <a:endParaRPr kumimoji="0" lang="ko-KR" altLang="en-US" sz="7200" b="1" i="1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E985A-3104-4B84-ACC1-7347CB76F1E6}"/>
              </a:ext>
            </a:extLst>
          </p:cNvPr>
          <p:cNvSpPr txBox="1"/>
          <p:nvPr/>
        </p:nvSpPr>
        <p:spPr>
          <a:xfrm>
            <a:off x="919214" y="7251971"/>
            <a:ext cx="7008347" cy="11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보다는 부유층들만 누릴 수 있는 거래방식이라는 선입견이 강하다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이러한 선입견을 깰 수 있는 저가의 간편 경매 플랫폼을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만들어 보고자 프로젝트를 기획하였다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쉽게 구할 수 있는 기성품이 늘어가면서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9071D8D-2838-41F1-8211-DEBAF31D9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93" y="7897726"/>
            <a:ext cx="2509516" cy="51584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8245A83-29EA-4674-BB8E-982ACEFC1F69}"/>
              </a:ext>
            </a:extLst>
          </p:cNvPr>
          <p:cNvSpPr/>
          <p:nvPr/>
        </p:nvSpPr>
        <p:spPr>
          <a:xfrm>
            <a:off x="7480229" y="7121119"/>
            <a:ext cx="1286013" cy="288235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1AD5B9-2133-48FA-BAC6-F5AEBCF8D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8A4C37C-A672-4306-B9AC-E71E44C063A0}"/>
              </a:ext>
            </a:extLst>
          </p:cNvPr>
          <p:cNvSpPr/>
          <p:nvPr/>
        </p:nvSpPr>
        <p:spPr>
          <a:xfrm>
            <a:off x="1020466" y="1540642"/>
            <a:ext cx="10151068" cy="4921782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출품자와 입찰자 간의 소통 공간 마련</a:t>
            </a:r>
            <a:endParaRPr lang="en-US" altLang="ko-KR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웹소켓을</a:t>
            </a: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활용한 완전한 실시간 업데이트 구현</a:t>
            </a:r>
            <a:endParaRPr lang="en-US" altLang="ko-KR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비공개 입찰 구현</a:t>
            </a:r>
            <a:endParaRPr lang="en-US" altLang="ko-KR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입출금 수수료 문제</a:t>
            </a:r>
            <a:endParaRPr lang="en-US" altLang="ko-KR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 err="1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오픈뱅킹</a:t>
            </a: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</a:t>
            </a:r>
          </a:p>
          <a:p>
            <a:pPr marL="457200" lvl="0" indent="-457200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32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기타 세부 안정화 필요</a:t>
            </a:r>
            <a:endParaRPr lang="en-US" altLang="ko-KR" sz="3200" dirty="0">
              <a:solidFill>
                <a:prstClr val="black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062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endParaRPr lang="ko-KR" altLang="en-US" sz="3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4E985A-3104-4B84-ACC1-7347CB76F1E6}"/>
              </a:ext>
            </a:extLst>
          </p:cNvPr>
          <p:cNvSpPr txBox="1"/>
          <p:nvPr/>
        </p:nvSpPr>
        <p:spPr>
          <a:xfrm>
            <a:off x="919214" y="7251971"/>
            <a:ext cx="7008347" cy="11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보다는 부유층들만 누릴 수 있는 거래방식이라는 선입견이 강하다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선입견을 깰 수 있는 저가의 간편 경매 플랫폼을 </a:t>
            </a:r>
            <a:endParaRPr lang="en-US" altLang="ko-KR" sz="11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만들어 보고자 프로젝트를 기획하였다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쉽게 구할 수 있는 기성품이 늘어가면서 </a:t>
            </a:r>
            <a:r>
              <a:rPr lang="en-US" altLang="ko-KR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A25B5AE-CF19-437A-AEFE-25FD28D151F5}"/>
              </a:ext>
            </a:extLst>
          </p:cNvPr>
          <p:cNvSpPr txBox="1"/>
          <p:nvPr/>
        </p:nvSpPr>
        <p:spPr>
          <a:xfrm>
            <a:off x="4825460" y="2883440"/>
            <a:ext cx="25410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 err="1"/>
              <a:t>QnA</a:t>
            </a:r>
            <a:endParaRPr lang="ko-KR" altLang="en-US" sz="8800" b="1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521940-78E8-425C-B7BD-F9BEFC4A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14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4" name="직선 연결선 53"/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CA6ADE-C973-4E52-B7C9-76FBFE557394}"/>
              </a:ext>
            </a:extLst>
          </p:cNvPr>
          <p:cNvSpPr/>
          <p:nvPr/>
        </p:nvSpPr>
        <p:spPr>
          <a:xfrm>
            <a:off x="1995109" y="2176612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A703C-2C12-409E-A796-1A17F62E3BD0}"/>
              </a:ext>
            </a:extLst>
          </p:cNvPr>
          <p:cNvSpPr txBox="1"/>
          <p:nvPr/>
        </p:nvSpPr>
        <p:spPr>
          <a:xfrm>
            <a:off x="2578823" y="2189489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99FD8FA-F87A-442E-98CD-8B1F07044FF4}"/>
              </a:ext>
            </a:extLst>
          </p:cNvPr>
          <p:cNvSpPr/>
          <p:nvPr/>
        </p:nvSpPr>
        <p:spPr>
          <a:xfrm>
            <a:off x="1995109" y="3000153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0D57655-077E-455F-A02B-761D5EBC3FB3}"/>
              </a:ext>
            </a:extLst>
          </p:cNvPr>
          <p:cNvSpPr txBox="1"/>
          <p:nvPr/>
        </p:nvSpPr>
        <p:spPr>
          <a:xfrm>
            <a:off x="2578823" y="3013030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경매시장 분석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40E360E-D7BB-4C0F-9530-EFD679D1EDCE}"/>
              </a:ext>
            </a:extLst>
          </p:cNvPr>
          <p:cNvSpPr/>
          <p:nvPr/>
        </p:nvSpPr>
        <p:spPr>
          <a:xfrm>
            <a:off x="1995109" y="4647235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147E0F-3271-4DB0-AC08-8D45CE471BE9}"/>
              </a:ext>
            </a:extLst>
          </p:cNvPr>
          <p:cNvSpPr txBox="1"/>
          <p:nvPr/>
        </p:nvSpPr>
        <p:spPr>
          <a:xfrm>
            <a:off x="2578823" y="466011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36F8CD5C-E515-491D-A5B1-1320ED4205E8}"/>
              </a:ext>
            </a:extLst>
          </p:cNvPr>
          <p:cNvSpPr/>
          <p:nvPr/>
        </p:nvSpPr>
        <p:spPr>
          <a:xfrm>
            <a:off x="1995109" y="3823694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2682DDA-779F-4650-88D4-324D35AC2396}"/>
              </a:ext>
            </a:extLst>
          </p:cNvPr>
          <p:cNvSpPr txBox="1"/>
          <p:nvPr/>
        </p:nvSpPr>
        <p:spPr>
          <a:xfrm>
            <a:off x="2578823" y="3836571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하피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시연영상 포함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6FDC90-258D-4C12-AB42-B1E328FD84B2}"/>
              </a:ext>
            </a:extLst>
          </p:cNvPr>
          <p:cNvSpPr/>
          <p:nvPr/>
        </p:nvSpPr>
        <p:spPr>
          <a:xfrm>
            <a:off x="6560519" y="2163733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82AB0-59F5-4D0E-A4BD-9E8D46395A57}"/>
              </a:ext>
            </a:extLst>
          </p:cNvPr>
          <p:cNvSpPr txBox="1"/>
          <p:nvPr/>
        </p:nvSpPr>
        <p:spPr>
          <a:xfrm>
            <a:off x="7144233" y="2176610"/>
            <a:ext cx="2164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3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BE44D4-341C-45C5-B31E-A57FDC70FBB7}"/>
              </a:ext>
            </a:extLst>
          </p:cNvPr>
          <p:cNvSpPr/>
          <p:nvPr/>
        </p:nvSpPr>
        <p:spPr>
          <a:xfrm>
            <a:off x="6560519" y="2986652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3BF682-C2C3-428B-902A-3DADD40FB37A}"/>
              </a:ext>
            </a:extLst>
          </p:cNvPr>
          <p:cNvSpPr txBox="1"/>
          <p:nvPr/>
        </p:nvSpPr>
        <p:spPr>
          <a:xfrm>
            <a:off x="7144233" y="2999529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일정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335E71E-E730-4F6E-9D9A-C5D786D7D1A8}"/>
              </a:ext>
            </a:extLst>
          </p:cNvPr>
          <p:cNvSpPr/>
          <p:nvPr/>
        </p:nvSpPr>
        <p:spPr>
          <a:xfrm>
            <a:off x="6560519" y="3823694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ADBA95-0111-4513-891C-E0FAC384191C}"/>
              </a:ext>
            </a:extLst>
          </p:cNvPr>
          <p:cNvSpPr txBox="1"/>
          <p:nvPr/>
        </p:nvSpPr>
        <p:spPr>
          <a:xfrm>
            <a:off x="7144233" y="3836571"/>
            <a:ext cx="3656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기대효과 및 활용방안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A33D0A-15C7-4C40-92E7-459733FEA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CE74CE1-3D09-47E7-A147-CF035158265F}"/>
              </a:ext>
            </a:extLst>
          </p:cNvPr>
          <p:cNvSpPr/>
          <p:nvPr/>
        </p:nvSpPr>
        <p:spPr>
          <a:xfrm>
            <a:off x="6560519" y="4647235"/>
            <a:ext cx="487421" cy="487421"/>
          </a:xfrm>
          <a:prstGeom prst="rect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</a:t>
            </a:r>
            <a:endParaRPr lang="ko-KR" altLang="en-US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40C371-3163-474D-95D4-C8871D5218E0}"/>
              </a:ext>
            </a:extLst>
          </p:cNvPr>
          <p:cNvSpPr txBox="1"/>
          <p:nvPr/>
        </p:nvSpPr>
        <p:spPr>
          <a:xfrm>
            <a:off x="7144233" y="4660112"/>
            <a:ext cx="164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보완사항</a:t>
            </a:r>
          </a:p>
        </p:txBody>
      </p:sp>
    </p:spTree>
    <p:extLst>
      <p:ext uri="{BB962C8B-B14F-4D97-AF65-F5344CB8AC3E}">
        <p14:creationId xmlns:p14="http://schemas.microsoft.com/office/powerpoint/2010/main" val="3299376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3F38150-063C-4F8E-A4DE-7AAD7184BAEF}"/>
              </a:ext>
            </a:extLst>
          </p:cNvPr>
          <p:cNvSpPr/>
          <p:nvPr/>
        </p:nvSpPr>
        <p:spPr>
          <a:xfrm>
            <a:off x="332159" y="1512925"/>
            <a:ext cx="1864603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프로젝트 배경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06B8835-7C5E-45CB-8805-8D1642CDC174}"/>
              </a:ext>
            </a:extLst>
          </p:cNvPr>
          <p:cNvSpPr/>
          <p:nvPr/>
        </p:nvSpPr>
        <p:spPr>
          <a:xfrm>
            <a:off x="655480" y="2164818"/>
            <a:ext cx="10881041" cy="3583518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금융권 내</a:t>
            </a:r>
            <a:r>
              <a:rPr lang="ko-KR" altLang="en-US" sz="4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생활밀착형 플랫폼</a:t>
            </a:r>
            <a:r>
              <a:rPr lang="en-US" altLang="ko-KR" sz="4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r>
              <a:rPr lang="ko-KR" altLang="en-US" sz="4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무한경쟁 시대</a:t>
            </a:r>
            <a:endParaRPr lang="en-US" altLang="ko-KR" sz="44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30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DD446E-0567-4803-ADC3-F37D0C185AC1}"/>
              </a:ext>
            </a:extLst>
          </p:cNvPr>
          <p:cNvSpPr txBox="1"/>
          <p:nvPr/>
        </p:nvSpPr>
        <p:spPr>
          <a:xfrm>
            <a:off x="12682330" y="1230140"/>
            <a:ext cx="7162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https://news.einfomax.co.kr/news/articleView.html?idxno=4103342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http://www.sisajournal-e.com/news/articleView.html?idxno=208677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40DB2AB1-1737-4D8C-A69E-437968AFE7FF}"/>
              </a:ext>
            </a:extLst>
          </p:cNvPr>
          <p:cNvSpPr/>
          <p:nvPr/>
        </p:nvSpPr>
        <p:spPr>
          <a:xfrm>
            <a:off x="14407251" y="5765139"/>
            <a:ext cx="636683" cy="484632"/>
          </a:xfrm>
          <a:prstGeom prst="rightArrow">
            <a:avLst/>
          </a:prstGeom>
          <a:solidFill>
            <a:srgbClr val="E37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10CA5-2664-4324-8683-E57F580E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8268" y="635635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C79F7E-B863-4E3E-AF2D-DBCFC1E49197}"/>
              </a:ext>
            </a:extLst>
          </p:cNvPr>
          <p:cNvSpPr txBox="1"/>
          <p:nvPr/>
        </p:nvSpPr>
        <p:spPr>
          <a:xfrm>
            <a:off x="288954" y="1491291"/>
            <a:ext cx="1107996" cy="369332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하나금융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E766BC5-8EE4-4C59-A531-D9FBFF519816}"/>
              </a:ext>
            </a:extLst>
          </p:cNvPr>
          <p:cNvGrpSpPr/>
          <p:nvPr/>
        </p:nvGrpSpPr>
        <p:grpSpPr>
          <a:xfrm>
            <a:off x="526538" y="2086012"/>
            <a:ext cx="1708662" cy="2120100"/>
            <a:chOff x="831436" y="2778726"/>
            <a:chExt cx="1428750" cy="179808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F1DC745-874B-4ECB-BDDE-B63AB3EA4D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436" y="277872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2CE0B20-16B1-4105-9D7D-35BF5EEA1891}"/>
                </a:ext>
              </a:extLst>
            </p:cNvPr>
            <p:cNvSpPr txBox="1"/>
            <p:nvPr/>
          </p:nvSpPr>
          <p:spPr>
            <a:xfrm>
              <a:off x="1222645" y="420747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골프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2D36DE6-A6AE-4F27-8A3C-8A1701E1D36C}"/>
              </a:ext>
            </a:extLst>
          </p:cNvPr>
          <p:cNvGrpSpPr/>
          <p:nvPr/>
        </p:nvGrpSpPr>
        <p:grpSpPr>
          <a:xfrm>
            <a:off x="2733794" y="2086012"/>
            <a:ext cx="2517400" cy="1454155"/>
            <a:chOff x="3007783" y="2628727"/>
            <a:chExt cx="2171700" cy="112936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46F1377-31B7-43DA-82F1-D09BA7D2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07783" y="2628727"/>
              <a:ext cx="2171700" cy="7334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57979C-9BFD-4588-BEBB-86212C2E10EF}"/>
                </a:ext>
              </a:extLst>
            </p:cNvPr>
            <p:cNvSpPr txBox="1"/>
            <p:nvPr/>
          </p:nvSpPr>
          <p:spPr>
            <a:xfrm>
              <a:off x="3770467" y="338876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여행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2B6EC02-98F1-4865-8D70-727A4D6E551A}"/>
              </a:ext>
            </a:extLst>
          </p:cNvPr>
          <p:cNvGrpSpPr/>
          <p:nvPr/>
        </p:nvGrpSpPr>
        <p:grpSpPr>
          <a:xfrm>
            <a:off x="2786372" y="3915830"/>
            <a:ext cx="2079838" cy="2744738"/>
            <a:chOff x="5923246" y="1751858"/>
            <a:chExt cx="1873175" cy="2546395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44209D2-A05B-4AD7-8EEB-F30062E5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3246" y="1751858"/>
              <a:ext cx="1873175" cy="212010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89176A-5073-49EC-A152-DB2E47C07C2B}"/>
                </a:ext>
              </a:extLst>
            </p:cNvPr>
            <p:cNvSpPr txBox="1"/>
            <p:nvPr/>
          </p:nvSpPr>
          <p:spPr>
            <a:xfrm>
              <a:off x="6017509" y="3928921"/>
              <a:ext cx="165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경조사 챙기기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79CDB40-7E1B-4561-9B12-DD7F16F85749}"/>
              </a:ext>
            </a:extLst>
          </p:cNvPr>
          <p:cNvGrpSpPr/>
          <p:nvPr/>
        </p:nvGrpSpPr>
        <p:grpSpPr>
          <a:xfrm>
            <a:off x="446634" y="4408725"/>
            <a:ext cx="1785079" cy="2210858"/>
            <a:chOff x="3502801" y="4084972"/>
            <a:chExt cx="1540459" cy="1939965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2D5FD87-1199-4F8C-84A8-069D4A323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801" y="4084972"/>
              <a:ext cx="1540459" cy="1543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DCB8EB-8519-4CB1-893B-52840E266B62}"/>
                </a:ext>
              </a:extLst>
            </p:cNvPr>
            <p:cNvSpPr txBox="1"/>
            <p:nvPr/>
          </p:nvSpPr>
          <p:spPr>
            <a:xfrm>
              <a:off x="3562739" y="5655605"/>
              <a:ext cx="1420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자동차 관리</a:t>
              </a:r>
            </a:p>
          </p:txBody>
        </p:sp>
      </p:grp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5BD86195-1ED0-4FB2-A072-CCDA36C009FE}"/>
              </a:ext>
            </a:extLst>
          </p:cNvPr>
          <p:cNvGrpSpPr/>
          <p:nvPr/>
        </p:nvGrpSpPr>
        <p:grpSpPr>
          <a:xfrm>
            <a:off x="7148936" y="2153470"/>
            <a:ext cx="2517400" cy="2049007"/>
            <a:chOff x="5587013" y="1822037"/>
            <a:chExt cx="2893737" cy="221627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EDECAE8-26BD-4333-98B1-B5060CD55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7013" y="1822037"/>
              <a:ext cx="2893737" cy="1795145"/>
            </a:xfrm>
            <a:prstGeom prst="rect">
              <a:avLst/>
            </a:prstGeom>
          </p:spPr>
        </p:pic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BA9CA742-AF2A-4B30-A3E9-03532CA24ADD}"/>
                </a:ext>
              </a:extLst>
            </p:cNvPr>
            <p:cNvSpPr txBox="1"/>
            <p:nvPr/>
          </p:nvSpPr>
          <p:spPr>
            <a:xfrm>
              <a:off x="6397064" y="3638832"/>
              <a:ext cx="1273635" cy="399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취미생활</a:t>
              </a:r>
            </a:p>
          </p:txBody>
        </p:sp>
      </p:grp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8B01D258-918A-45BD-B461-9CB6D60DF8D4}"/>
              </a:ext>
            </a:extLst>
          </p:cNvPr>
          <p:cNvGrpSpPr/>
          <p:nvPr/>
        </p:nvGrpSpPr>
        <p:grpSpPr>
          <a:xfrm>
            <a:off x="6108512" y="4961156"/>
            <a:ext cx="3472108" cy="1743936"/>
            <a:chOff x="5727286" y="4386949"/>
            <a:chExt cx="4453544" cy="215700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BFF454D-231D-4B19-B132-92CC845F5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27286" y="4386949"/>
              <a:ext cx="3228975" cy="1638300"/>
            </a:xfrm>
            <a:prstGeom prst="rect">
              <a:avLst/>
            </a:prstGeom>
          </p:spPr>
        </p:pic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2F50DB87-5DBD-40E3-89A3-B88118473D22}"/>
                </a:ext>
              </a:extLst>
            </p:cNvPr>
            <p:cNvSpPr txBox="1"/>
            <p:nvPr/>
          </p:nvSpPr>
          <p:spPr>
            <a:xfrm>
              <a:off x="6524057" y="6087145"/>
              <a:ext cx="3656773" cy="456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통신서비스</a:t>
              </a:r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15826D73-C462-4BCE-BA19-2EB276856D56}"/>
              </a:ext>
            </a:extLst>
          </p:cNvPr>
          <p:cNvGrpSpPr/>
          <p:nvPr/>
        </p:nvGrpSpPr>
        <p:grpSpPr>
          <a:xfrm>
            <a:off x="9559079" y="5196779"/>
            <a:ext cx="3329102" cy="1180008"/>
            <a:chOff x="9365150" y="4667462"/>
            <a:chExt cx="3329102" cy="1180008"/>
          </a:xfrm>
        </p:grpSpPr>
        <p:pic>
          <p:nvPicPr>
            <p:cNvPr id="1030" name="그림 1029">
              <a:extLst>
                <a:ext uri="{FF2B5EF4-FFF2-40B4-BE49-F238E27FC236}">
                  <a16:creationId xmlns:a16="http://schemas.microsoft.com/office/drawing/2014/main" id="{FE2445F9-50FE-4950-B97E-659E0BBA9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65150" y="4667462"/>
              <a:ext cx="2354691" cy="7469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359FB9-D706-4607-A119-27EE70D9CB37}"/>
                </a:ext>
              </a:extLst>
            </p:cNvPr>
            <p:cNvSpPr txBox="1"/>
            <p:nvPr/>
          </p:nvSpPr>
          <p:spPr>
            <a:xfrm>
              <a:off x="9951052" y="5478138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자동차보험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4A16A54-9086-450E-8D64-2AD2F53DA5E8}"/>
              </a:ext>
            </a:extLst>
          </p:cNvPr>
          <p:cNvSpPr txBox="1"/>
          <p:nvPr/>
        </p:nvSpPr>
        <p:spPr>
          <a:xfrm>
            <a:off x="6788849" y="1639984"/>
            <a:ext cx="1107996" cy="369332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신한금융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2098E6A-27D4-41D3-8880-843ECDBDCBC4}"/>
              </a:ext>
            </a:extLst>
          </p:cNvPr>
          <p:cNvSpPr txBox="1"/>
          <p:nvPr/>
        </p:nvSpPr>
        <p:spPr>
          <a:xfrm>
            <a:off x="9186757" y="4468058"/>
            <a:ext cx="1107996" cy="369332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우리금융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1D028A-E493-4C0E-8A88-028FAF88D6DF}"/>
              </a:ext>
            </a:extLst>
          </p:cNvPr>
          <p:cNvSpPr txBox="1"/>
          <p:nvPr/>
        </p:nvSpPr>
        <p:spPr>
          <a:xfrm>
            <a:off x="5863651" y="4468058"/>
            <a:ext cx="942887" cy="369332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KB</a:t>
            </a:r>
            <a:r>
              <a:rPr lang="ko-KR" altLang="en-US" b="1" dirty="0">
                <a:solidFill>
                  <a:schemeClr val="bg1"/>
                </a:solidFill>
              </a:rPr>
              <a:t>금융</a:t>
            </a:r>
          </a:p>
        </p:txBody>
      </p:sp>
    </p:spTree>
    <p:extLst>
      <p:ext uri="{BB962C8B-B14F-4D97-AF65-F5344CB8AC3E}">
        <p14:creationId xmlns:p14="http://schemas.microsoft.com/office/powerpoint/2010/main" val="399855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06B8835-7C5E-45CB-8805-8D1642CDC174}"/>
              </a:ext>
            </a:extLst>
          </p:cNvPr>
          <p:cNvSpPr/>
          <p:nvPr/>
        </p:nvSpPr>
        <p:spPr>
          <a:xfrm>
            <a:off x="7521199" y="2124242"/>
            <a:ext cx="4403685" cy="3583518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다양한 </a:t>
            </a:r>
            <a:endParaRPr lang="en-US" altLang="ko-KR" sz="4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생활금융 플랫폼</a:t>
            </a:r>
            <a:endParaRPr lang="en-US" altLang="ko-KR" sz="4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9CC84DA-87F0-4B52-9EDE-36CD288E1AD6}"/>
              </a:ext>
            </a:extLst>
          </p:cNvPr>
          <p:cNvSpPr/>
          <p:nvPr/>
        </p:nvSpPr>
        <p:spPr>
          <a:xfrm>
            <a:off x="831436" y="2341189"/>
            <a:ext cx="1656364" cy="16299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/>
              <a:t>오픈뱅킹</a:t>
            </a:r>
            <a:endParaRPr lang="ko-KR" altLang="en-US" sz="2800" b="1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0BC1B9-E13D-47CF-8D34-E0BC13F714CF}"/>
              </a:ext>
            </a:extLst>
          </p:cNvPr>
          <p:cNvSpPr/>
          <p:nvPr/>
        </p:nvSpPr>
        <p:spPr>
          <a:xfrm>
            <a:off x="3390500" y="4466854"/>
            <a:ext cx="1656364" cy="16299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Big</a:t>
            </a:r>
          </a:p>
          <a:p>
            <a:pPr algn="ctr"/>
            <a:r>
              <a:rPr lang="en-US" altLang="ko-KR" sz="2800" b="1" dirty="0"/>
              <a:t>Data</a:t>
            </a:r>
            <a:endParaRPr lang="ko-KR" altLang="en-US" sz="2800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F8F7353-75FD-4082-9FC6-C69BF95E2D92}"/>
              </a:ext>
            </a:extLst>
          </p:cNvPr>
          <p:cNvSpPr/>
          <p:nvPr/>
        </p:nvSpPr>
        <p:spPr>
          <a:xfrm>
            <a:off x="3390500" y="2335891"/>
            <a:ext cx="1656364" cy="16299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간편결제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CC5370F-45A8-43AB-850B-BE4FF1CA3CEB}"/>
              </a:ext>
            </a:extLst>
          </p:cNvPr>
          <p:cNvSpPr/>
          <p:nvPr/>
        </p:nvSpPr>
        <p:spPr>
          <a:xfrm>
            <a:off x="750207" y="4471080"/>
            <a:ext cx="1656364" cy="16299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/>
              <a:t>AI</a:t>
            </a:r>
            <a:endParaRPr lang="ko-KR" altLang="en-US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AF5FD8-22A8-4D35-B16A-69DAD0080C2C}"/>
              </a:ext>
            </a:extLst>
          </p:cNvPr>
          <p:cNvSpPr txBox="1"/>
          <p:nvPr/>
        </p:nvSpPr>
        <p:spPr>
          <a:xfrm>
            <a:off x="1659618" y="1552183"/>
            <a:ext cx="2249334" cy="46166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기술 및 서비스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43844C7-C984-4448-A4B1-18C57AFC6C8E}"/>
              </a:ext>
            </a:extLst>
          </p:cNvPr>
          <p:cNvSpPr/>
          <p:nvPr/>
        </p:nvSpPr>
        <p:spPr>
          <a:xfrm>
            <a:off x="5905581" y="2951205"/>
            <a:ext cx="992828" cy="203992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60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28E6A9-AB18-4C27-BFA4-9BCBBA148FFD}"/>
              </a:ext>
            </a:extLst>
          </p:cNvPr>
          <p:cNvSpPr/>
          <p:nvPr/>
        </p:nvSpPr>
        <p:spPr>
          <a:xfrm>
            <a:off x="332159" y="1512925"/>
            <a:ext cx="1864603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프로젝트 목적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E0C6C71-3920-4049-963B-E6F10500757F}"/>
              </a:ext>
            </a:extLst>
          </p:cNvPr>
          <p:cNvSpPr/>
          <p:nvPr/>
        </p:nvSpPr>
        <p:spPr>
          <a:xfrm>
            <a:off x="7121501" y="2124242"/>
            <a:ext cx="4403685" cy="3583518"/>
          </a:xfrm>
          <a:prstGeom prst="roundRect">
            <a:avLst/>
          </a:prstGeom>
          <a:solidFill>
            <a:srgbClr val="D5D6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간편 </a:t>
            </a:r>
            <a:endParaRPr lang="en-US" altLang="ko-KR" sz="40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4000" b="1" dirty="0">
                <a:solidFill>
                  <a:schemeClr val="tx1"/>
                </a:solidFill>
              </a:rPr>
              <a:t>생활 경매 앱</a:t>
            </a:r>
            <a:endParaRPr lang="en-US" altLang="ko-KR" sz="4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DA8FBAB-3E35-41DE-A4CB-4EAC973AAEAF}"/>
              </a:ext>
            </a:extLst>
          </p:cNvPr>
          <p:cNvSpPr/>
          <p:nvPr/>
        </p:nvSpPr>
        <p:spPr>
          <a:xfrm>
            <a:off x="1622997" y="2384925"/>
            <a:ext cx="1656364" cy="1629978"/>
          </a:xfrm>
          <a:prstGeom prst="ellipse">
            <a:avLst/>
          </a:prstGeom>
          <a:solidFill>
            <a:srgbClr val="E3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모임통장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208529D-5DD6-4854-BAD2-568244E07185}"/>
              </a:ext>
            </a:extLst>
          </p:cNvPr>
          <p:cNvSpPr/>
          <p:nvPr/>
        </p:nvSpPr>
        <p:spPr>
          <a:xfrm>
            <a:off x="1575771" y="4354699"/>
            <a:ext cx="1656364" cy="1629978"/>
          </a:xfrm>
          <a:prstGeom prst="ellipse">
            <a:avLst/>
          </a:prstGeom>
          <a:solidFill>
            <a:srgbClr val="E371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/>
              <a:t>간편결제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2E09CCA9-1F3F-4624-85C5-C4516ECE47C0}"/>
              </a:ext>
            </a:extLst>
          </p:cNvPr>
          <p:cNvSpPr/>
          <p:nvPr/>
        </p:nvSpPr>
        <p:spPr>
          <a:xfrm>
            <a:off x="5230872" y="2994941"/>
            <a:ext cx="992828" cy="2039924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63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28E6A9-AB18-4C27-BFA4-9BCBBA148FFD}"/>
              </a:ext>
            </a:extLst>
          </p:cNvPr>
          <p:cNvSpPr/>
          <p:nvPr/>
        </p:nvSpPr>
        <p:spPr>
          <a:xfrm>
            <a:off x="332159" y="1512925"/>
            <a:ext cx="1864603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Why </a:t>
            </a:r>
            <a:r>
              <a:rPr lang="ko-KR" altLang="en-US" sz="2000" b="1" dirty="0"/>
              <a:t>경매 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0A2ADA9-587A-42A4-B128-E8A2A1C5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9945"/>
            <a:ext cx="2701923" cy="15044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66A13BC-4A21-4D9C-B7BF-10815356D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741" y="1589945"/>
            <a:ext cx="2757340" cy="15044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E9A48B8-D004-43A2-AD76-8A5F2788F570}"/>
              </a:ext>
            </a:extLst>
          </p:cNvPr>
          <p:cNvSpPr/>
          <p:nvPr/>
        </p:nvSpPr>
        <p:spPr>
          <a:xfrm>
            <a:off x="-169286" y="1986948"/>
            <a:ext cx="7941686" cy="4178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유니크 아이템에 수요 증가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일반상품 경매 플랫폼의 부재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b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중고거래 시장 활성화</a:t>
            </a:r>
            <a:endParaRPr lang="en-US" altLang="ko-KR" sz="3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557627-5947-4FCE-8AF8-37821FE61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48" y="3580172"/>
            <a:ext cx="2210775" cy="151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[경매 공매 트렌드] 봄 시즌 미술품 경매 현장 지상 중계. 양도세 시행 후 첫 경매 “나쁘지 않은 성적”">
            <a:extLst>
              <a:ext uri="{FF2B5EF4-FFF2-40B4-BE49-F238E27FC236}">
                <a16:creationId xmlns:a16="http://schemas.microsoft.com/office/drawing/2014/main" id="{EC53EC5E-0E7A-4F9D-ADF3-FC1C6C66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153" y="3763576"/>
            <a:ext cx="3010515" cy="123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D4CEBF6-1A99-40EC-9B71-96BCF2B73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432" y="5395472"/>
            <a:ext cx="2439942" cy="126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16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7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31436" y="117591"/>
            <a:ext cx="4895850" cy="111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3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개요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b="1" i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HAFY_Hana</a:t>
            </a:r>
            <a:r>
              <a:rPr lang="en-US" altLang="ko-KR" sz="1200" b="1" i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Auction For You</a:t>
            </a:r>
            <a:endParaRPr lang="ko-KR" altLang="en-US" sz="7200" b="1" i="1" kern="0" dirty="0">
              <a:solidFill>
                <a:prstClr val="black">
                  <a:lumMod val="75000"/>
                  <a:lumOff val="25000"/>
                </a:prst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B0EA188D-D24E-48B0-940C-3EA66189C75E}"/>
              </a:ext>
            </a:extLst>
          </p:cNvPr>
          <p:cNvCxnSpPr>
            <a:cxnSpLocks/>
          </p:cNvCxnSpPr>
          <p:nvPr/>
        </p:nvCxnSpPr>
        <p:spPr>
          <a:xfrm>
            <a:off x="3029803" y="1052269"/>
            <a:ext cx="818339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E28E6A9-AB18-4C27-BFA4-9BCBBA148FFD}"/>
              </a:ext>
            </a:extLst>
          </p:cNvPr>
          <p:cNvSpPr/>
          <p:nvPr/>
        </p:nvSpPr>
        <p:spPr>
          <a:xfrm>
            <a:off x="332159" y="1512925"/>
            <a:ext cx="2697644" cy="40580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경매 앱의 필요조건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E9A48B8-D004-43A2-AD76-8A5F2788F570}"/>
              </a:ext>
            </a:extLst>
          </p:cNvPr>
          <p:cNvSpPr/>
          <p:nvPr/>
        </p:nvSpPr>
        <p:spPr>
          <a:xfrm>
            <a:off x="159197" y="1772098"/>
            <a:ext cx="1187360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1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>
                <a:highlight>
                  <a:srgbClr val="E3715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다양성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가격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카테고리에 제한이 없는 다양한 상품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1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>
                <a:highlight>
                  <a:srgbClr val="E3715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신뢰성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신뢰할 수 있는 상거래 플랫폼 운영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1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>
                <a:highlight>
                  <a:srgbClr val="E3715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접근성</a:t>
            </a:r>
            <a:r>
              <a:rPr lang="en-US" altLang="ko-KR" sz="3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어디서든 간편하게 경매에 참여할 수 있는 형태</a:t>
            </a:r>
            <a:endParaRPr lang="en-US" altLang="ko-KR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00150" lvl="1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b="1" dirty="0">
                <a:highlight>
                  <a:srgbClr val="E37156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경제성</a:t>
            </a:r>
            <a:r>
              <a:rPr lang="en-US" altLang="ko-KR" sz="3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금융 플랫폼 운영 경험에 따른 낮은 경매 플랫폼 운영비용</a:t>
            </a:r>
            <a:endParaRPr lang="en-US" altLang="ko-KR" sz="2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BB5C5-93AD-4595-9B03-5588DF941D8A}"/>
              </a:ext>
            </a:extLst>
          </p:cNvPr>
          <p:cNvSpPr txBox="1"/>
          <p:nvPr/>
        </p:nvSpPr>
        <p:spPr>
          <a:xfrm>
            <a:off x="1171392" y="2200182"/>
            <a:ext cx="1415772" cy="58477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다양성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324C31-EE15-4D45-83C1-89FE2BD7A922}"/>
              </a:ext>
            </a:extLst>
          </p:cNvPr>
          <p:cNvSpPr txBox="1"/>
          <p:nvPr/>
        </p:nvSpPr>
        <p:spPr>
          <a:xfrm>
            <a:off x="1171392" y="3326915"/>
            <a:ext cx="1415772" cy="58477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신뢰성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67168-D028-4B67-955F-969F377BFACA}"/>
              </a:ext>
            </a:extLst>
          </p:cNvPr>
          <p:cNvSpPr txBox="1"/>
          <p:nvPr/>
        </p:nvSpPr>
        <p:spPr>
          <a:xfrm>
            <a:off x="1171392" y="4396165"/>
            <a:ext cx="1415772" cy="58477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접근성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42DA-3133-4183-84A1-5F6CF5B0943D}"/>
              </a:ext>
            </a:extLst>
          </p:cNvPr>
          <p:cNvSpPr txBox="1"/>
          <p:nvPr/>
        </p:nvSpPr>
        <p:spPr>
          <a:xfrm>
            <a:off x="1171392" y="5415442"/>
            <a:ext cx="1415772" cy="584775"/>
          </a:xfrm>
          <a:prstGeom prst="rect">
            <a:avLst/>
          </a:prstGeom>
          <a:solidFill>
            <a:srgbClr val="E37156"/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경제성</a:t>
            </a:r>
          </a:p>
        </p:txBody>
      </p:sp>
    </p:spTree>
    <p:extLst>
      <p:ext uri="{BB962C8B-B14F-4D97-AF65-F5344CB8AC3E}">
        <p14:creationId xmlns:p14="http://schemas.microsoft.com/office/powerpoint/2010/main" val="3996196183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5947</TotalTime>
  <Words>1744</Words>
  <Application>Microsoft Office PowerPoint</Application>
  <PresentationFormat>와이드스크린</PresentationFormat>
  <Paragraphs>434</Paragraphs>
  <Slides>27</Slides>
  <Notes>26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나눔바른고딕</vt:lpstr>
      <vt:lpstr>Arial</vt:lpstr>
      <vt:lpstr>맑은 고딕</vt:lpstr>
      <vt:lpstr>Wingdings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나 성주</cp:lastModifiedBy>
  <cp:revision>921</cp:revision>
  <dcterms:created xsi:type="dcterms:W3CDTF">2020-07-28T03:36:19Z</dcterms:created>
  <dcterms:modified xsi:type="dcterms:W3CDTF">2020-10-07T00:12:20Z</dcterms:modified>
</cp:coreProperties>
</file>